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1.xml" ContentType="application/vnd.openxmlformats-officedocument.presentationml.tag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ags/tag2.xml" ContentType="application/vnd.openxmlformats-officedocument.presentationml.tags+xml"/>
  <Override PartName="/ppt/charts/chart6.xml" ContentType="application/vnd.openxmlformats-officedocument.drawingml.chart+xml"/>
  <Override PartName="/ppt/tags/tag3.xml" ContentType="application/vnd.openxmlformats-officedocument.presentationml.tag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3.xml" ContentType="application/vnd.openxmlformats-officedocument.drawingml.chartshapes+xml"/>
  <Override PartName="/ppt/charts/chart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4"/>
  </p:notesMasterIdLst>
  <p:handoutMasterIdLst>
    <p:handoutMasterId r:id="rId25"/>
  </p:handoutMasterIdLst>
  <p:sldIdLst>
    <p:sldId id="259" r:id="rId2"/>
    <p:sldId id="265" r:id="rId3"/>
    <p:sldId id="330" r:id="rId4"/>
    <p:sldId id="327" r:id="rId5"/>
    <p:sldId id="329" r:id="rId6"/>
    <p:sldId id="266" r:id="rId7"/>
    <p:sldId id="332" r:id="rId8"/>
    <p:sldId id="260" r:id="rId9"/>
    <p:sldId id="333" r:id="rId10"/>
    <p:sldId id="334" r:id="rId11"/>
    <p:sldId id="267" r:id="rId12"/>
    <p:sldId id="320" r:id="rId13"/>
    <p:sldId id="325" r:id="rId14"/>
    <p:sldId id="292" r:id="rId15"/>
    <p:sldId id="316" r:id="rId16"/>
    <p:sldId id="297" r:id="rId17"/>
    <p:sldId id="306" r:id="rId18"/>
    <p:sldId id="324" r:id="rId19"/>
    <p:sldId id="310" r:id="rId20"/>
    <p:sldId id="258" r:id="rId21"/>
    <p:sldId id="326" r:id="rId22"/>
    <p:sldId id="321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1008" userDrawn="1">
          <p15:clr>
            <a:srgbClr val="A4A3A4"/>
          </p15:clr>
        </p15:guide>
        <p15:guide id="3" orient="horz" pos="3792" userDrawn="1">
          <p15:clr>
            <a:srgbClr val="A4A3A4"/>
          </p15:clr>
        </p15:guide>
        <p15:guide id="4" orient="horz" pos="1152" userDrawn="1">
          <p15:clr>
            <a:srgbClr val="A4A3A4"/>
          </p15:clr>
        </p15:guide>
        <p15:guide id="5" orient="horz" pos="3360" userDrawn="1">
          <p15:clr>
            <a:srgbClr val="A4A3A4"/>
          </p15:clr>
        </p15:guide>
        <p15:guide id="6" orient="horz" pos="3072" userDrawn="1">
          <p15:clr>
            <a:srgbClr val="A4A3A4"/>
          </p15:clr>
        </p15:guide>
        <p15:guide id="7" orient="horz" pos="864" userDrawn="1">
          <p15:clr>
            <a:srgbClr val="A4A3A4"/>
          </p15:clr>
        </p15:guide>
        <p15:guide id="8" orient="horz" pos="528" userDrawn="1">
          <p15:clr>
            <a:srgbClr val="A4A3A4"/>
          </p15:clr>
        </p15:guide>
        <p15:guide id="9" orient="horz" pos="2784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719" userDrawn="1">
          <p15:clr>
            <a:srgbClr val="A4A3A4"/>
          </p15:clr>
        </p15:guide>
        <p15:guide id="12" pos="5257" userDrawn="1">
          <p15:clr>
            <a:srgbClr val="A4A3A4"/>
          </p15:clr>
        </p15:guide>
        <p15:guide id="13" pos="5041" userDrawn="1">
          <p15:clr>
            <a:srgbClr val="A4A3A4"/>
          </p15:clr>
        </p15:guide>
        <p15:guide id="14" pos="4608" userDrawn="1">
          <p15:clr>
            <a:srgbClr val="A4A3A4"/>
          </p15:clr>
        </p15:guide>
        <p15:guide id="15" pos="2988" userDrawn="1">
          <p15:clr>
            <a:srgbClr val="A4A3A4"/>
          </p15:clr>
        </p15:guide>
        <p15:guide id="16" pos="395" userDrawn="1">
          <p15:clr>
            <a:srgbClr val="A4A3A4"/>
          </p15:clr>
        </p15:guide>
        <p15:guide id="17" pos="53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99"/>
    <a:srgbClr val="FF00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6706" autoAdjust="0"/>
  </p:normalViewPr>
  <p:slideViewPr>
    <p:cSldViewPr>
      <p:cViewPr varScale="1">
        <p:scale>
          <a:sx n="83" d="100"/>
          <a:sy n="83" d="100"/>
        </p:scale>
        <p:origin x="806" y="72"/>
      </p:cViewPr>
      <p:guideLst>
        <p:guide orient="horz" pos="2160"/>
        <p:guide orient="horz" pos="1008"/>
        <p:guide orient="horz" pos="3792"/>
        <p:guide orient="horz" pos="1152"/>
        <p:guide orient="horz" pos="3360"/>
        <p:guide orient="horz" pos="3072"/>
        <p:guide orient="horz" pos="864"/>
        <p:guide orient="horz" pos="528"/>
        <p:guide orient="horz" pos="2784"/>
        <p:guide pos="2880"/>
        <p:guide pos="719"/>
        <p:guide pos="5257"/>
        <p:guide pos="5041"/>
        <p:guide pos="4608"/>
        <p:guide pos="2988"/>
        <p:guide pos="395"/>
        <p:guide pos="53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1680" y="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leschy.PHS\Desktop\IMS3%20YP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leschy.PHS\Desktop\IMS3%20YP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leschy.PHS\Desktop\ALIAS%20YP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J:\Paper\Adaptive%20Intrim%20Analysis\IMS3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J:\Paper\Adaptive%20Intrim%20Analysis\ALIAS2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J:\Paper\Adaptive%20Intrim%20Analysis\IMS3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J:\Paper\Adaptive%20Intrim%20Analysis\IMS3.xlsx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J:\Paper\Adaptive%20Intrim%20Analysis\ALIAS2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leschy.PHS.000\Desktop\ATACHI2%20%20YP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IMS III - Cumulative Subject and Site Enrollment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Subjects!$I$1</c:f>
              <c:strCache>
                <c:ptCount val="1"/>
                <c:pt idx="0">
                  <c:v>Subjects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Subjects!$H$2:$H$71</c:f>
              <c:numCache>
                <c:formatCode>General</c:formatCode>
                <c:ptCount val="70"/>
                <c:pt idx="0">
                  <c:v>0</c:v>
                </c:pt>
                <c:pt idx="1">
                  <c:v>30</c:v>
                </c:pt>
                <c:pt idx="2">
                  <c:v>60</c:v>
                </c:pt>
                <c:pt idx="3">
                  <c:v>90</c:v>
                </c:pt>
                <c:pt idx="4">
                  <c:v>120</c:v>
                </c:pt>
                <c:pt idx="5">
                  <c:v>150</c:v>
                </c:pt>
                <c:pt idx="6">
                  <c:v>180</c:v>
                </c:pt>
                <c:pt idx="7">
                  <c:v>210</c:v>
                </c:pt>
                <c:pt idx="8">
                  <c:v>240</c:v>
                </c:pt>
                <c:pt idx="9">
                  <c:v>270</c:v>
                </c:pt>
                <c:pt idx="10">
                  <c:v>300</c:v>
                </c:pt>
                <c:pt idx="11">
                  <c:v>330</c:v>
                </c:pt>
                <c:pt idx="12">
                  <c:v>360</c:v>
                </c:pt>
                <c:pt idx="13">
                  <c:v>390</c:v>
                </c:pt>
                <c:pt idx="14">
                  <c:v>420</c:v>
                </c:pt>
                <c:pt idx="15">
                  <c:v>450</c:v>
                </c:pt>
                <c:pt idx="16">
                  <c:v>480</c:v>
                </c:pt>
                <c:pt idx="17">
                  <c:v>510</c:v>
                </c:pt>
                <c:pt idx="18">
                  <c:v>540</c:v>
                </c:pt>
                <c:pt idx="19">
                  <c:v>570</c:v>
                </c:pt>
                <c:pt idx="20">
                  <c:v>600</c:v>
                </c:pt>
                <c:pt idx="21">
                  <c:v>630</c:v>
                </c:pt>
                <c:pt idx="22">
                  <c:v>660</c:v>
                </c:pt>
                <c:pt idx="23">
                  <c:v>690</c:v>
                </c:pt>
                <c:pt idx="24">
                  <c:v>720</c:v>
                </c:pt>
                <c:pt idx="25">
                  <c:v>750</c:v>
                </c:pt>
                <c:pt idx="26">
                  <c:v>780</c:v>
                </c:pt>
                <c:pt idx="27">
                  <c:v>810</c:v>
                </c:pt>
                <c:pt idx="28">
                  <c:v>840</c:v>
                </c:pt>
                <c:pt idx="29">
                  <c:v>870</c:v>
                </c:pt>
                <c:pt idx="30">
                  <c:v>900</c:v>
                </c:pt>
                <c:pt idx="31">
                  <c:v>930</c:v>
                </c:pt>
                <c:pt idx="32">
                  <c:v>960</c:v>
                </c:pt>
                <c:pt idx="33">
                  <c:v>990</c:v>
                </c:pt>
                <c:pt idx="34">
                  <c:v>1020</c:v>
                </c:pt>
                <c:pt idx="35">
                  <c:v>1050</c:v>
                </c:pt>
                <c:pt idx="36">
                  <c:v>1080</c:v>
                </c:pt>
                <c:pt idx="37">
                  <c:v>1110</c:v>
                </c:pt>
                <c:pt idx="38">
                  <c:v>1140</c:v>
                </c:pt>
                <c:pt idx="39">
                  <c:v>1170</c:v>
                </c:pt>
                <c:pt idx="40">
                  <c:v>1200</c:v>
                </c:pt>
                <c:pt idx="41">
                  <c:v>1230</c:v>
                </c:pt>
                <c:pt idx="42">
                  <c:v>1260</c:v>
                </c:pt>
                <c:pt idx="43">
                  <c:v>1290</c:v>
                </c:pt>
                <c:pt idx="44">
                  <c:v>1320</c:v>
                </c:pt>
                <c:pt idx="45">
                  <c:v>1350</c:v>
                </c:pt>
                <c:pt idx="46">
                  <c:v>1380</c:v>
                </c:pt>
                <c:pt idx="47">
                  <c:v>1410</c:v>
                </c:pt>
                <c:pt idx="48">
                  <c:v>1440</c:v>
                </c:pt>
                <c:pt idx="49">
                  <c:v>1470</c:v>
                </c:pt>
                <c:pt idx="50">
                  <c:v>1500</c:v>
                </c:pt>
                <c:pt idx="51">
                  <c:v>1530</c:v>
                </c:pt>
                <c:pt idx="52">
                  <c:v>1560</c:v>
                </c:pt>
                <c:pt idx="53">
                  <c:v>1590</c:v>
                </c:pt>
                <c:pt idx="54">
                  <c:v>1620</c:v>
                </c:pt>
                <c:pt idx="55">
                  <c:v>1650</c:v>
                </c:pt>
                <c:pt idx="56">
                  <c:v>1680</c:v>
                </c:pt>
                <c:pt idx="57">
                  <c:v>1710</c:v>
                </c:pt>
                <c:pt idx="58">
                  <c:v>1740</c:v>
                </c:pt>
                <c:pt idx="59">
                  <c:v>1770</c:v>
                </c:pt>
                <c:pt idx="60">
                  <c:v>1800</c:v>
                </c:pt>
                <c:pt idx="61">
                  <c:v>1830</c:v>
                </c:pt>
                <c:pt idx="62">
                  <c:v>1860</c:v>
                </c:pt>
                <c:pt idx="63">
                  <c:v>1890</c:v>
                </c:pt>
                <c:pt idx="64">
                  <c:v>1920</c:v>
                </c:pt>
                <c:pt idx="65">
                  <c:v>1950</c:v>
                </c:pt>
                <c:pt idx="66">
                  <c:v>1980</c:v>
                </c:pt>
                <c:pt idx="67">
                  <c:v>2010</c:v>
                </c:pt>
                <c:pt idx="68">
                  <c:v>2040</c:v>
                </c:pt>
                <c:pt idx="69">
                  <c:v>2070</c:v>
                </c:pt>
              </c:numCache>
            </c:numRef>
          </c:cat>
          <c:val>
            <c:numRef>
              <c:f>Subjects!$I$2:$I$71</c:f>
              <c:numCache>
                <c:formatCode>General</c:formatCode>
                <c:ptCount val="70"/>
                <c:pt idx="0">
                  <c:v>0</c:v>
                </c:pt>
                <c:pt idx="1">
                  <c:v>2</c:v>
                </c:pt>
                <c:pt idx="2">
                  <c:v>6</c:v>
                </c:pt>
                <c:pt idx="3">
                  <c:v>10</c:v>
                </c:pt>
                <c:pt idx="4">
                  <c:v>12</c:v>
                </c:pt>
                <c:pt idx="5">
                  <c:v>16</c:v>
                </c:pt>
                <c:pt idx="6">
                  <c:v>19</c:v>
                </c:pt>
                <c:pt idx="7">
                  <c:v>25</c:v>
                </c:pt>
                <c:pt idx="8">
                  <c:v>33</c:v>
                </c:pt>
                <c:pt idx="9">
                  <c:v>43</c:v>
                </c:pt>
                <c:pt idx="10">
                  <c:v>54</c:v>
                </c:pt>
                <c:pt idx="11">
                  <c:v>64</c:v>
                </c:pt>
                <c:pt idx="12">
                  <c:v>71</c:v>
                </c:pt>
                <c:pt idx="13">
                  <c:v>80</c:v>
                </c:pt>
                <c:pt idx="14">
                  <c:v>88</c:v>
                </c:pt>
                <c:pt idx="15">
                  <c:v>100</c:v>
                </c:pt>
                <c:pt idx="16">
                  <c:v>111</c:v>
                </c:pt>
                <c:pt idx="17">
                  <c:v>117</c:v>
                </c:pt>
                <c:pt idx="18">
                  <c:v>127</c:v>
                </c:pt>
                <c:pt idx="19">
                  <c:v>138</c:v>
                </c:pt>
                <c:pt idx="20">
                  <c:v>148</c:v>
                </c:pt>
                <c:pt idx="21">
                  <c:v>156</c:v>
                </c:pt>
                <c:pt idx="22">
                  <c:v>169</c:v>
                </c:pt>
                <c:pt idx="23">
                  <c:v>180</c:v>
                </c:pt>
                <c:pt idx="24">
                  <c:v>187</c:v>
                </c:pt>
                <c:pt idx="25">
                  <c:v>198</c:v>
                </c:pt>
                <c:pt idx="26">
                  <c:v>205</c:v>
                </c:pt>
                <c:pt idx="27">
                  <c:v>214</c:v>
                </c:pt>
                <c:pt idx="28">
                  <c:v>220</c:v>
                </c:pt>
                <c:pt idx="29">
                  <c:v>231</c:v>
                </c:pt>
                <c:pt idx="30">
                  <c:v>236</c:v>
                </c:pt>
                <c:pt idx="31">
                  <c:v>250</c:v>
                </c:pt>
                <c:pt idx="32">
                  <c:v>264</c:v>
                </c:pt>
                <c:pt idx="33">
                  <c:v>273</c:v>
                </c:pt>
                <c:pt idx="34">
                  <c:v>282</c:v>
                </c:pt>
                <c:pt idx="35">
                  <c:v>290</c:v>
                </c:pt>
                <c:pt idx="36">
                  <c:v>297</c:v>
                </c:pt>
                <c:pt idx="37">
                  <c:v>309</c:v>
                </c:pt>
                <c:pt idx="38">
                  <c:v>320</c:v>
                </c:pt>
                <c:pt idx="39">
                  <c:v>326</c:v>
                </c:pt>
                <c:pt idx="40">
                  <c:v>338</c:v>
                </c:pt>
                <c:pt idx="41">
                  <c:v>348</c:v>
                </c:pt>
                <c:pt idx="42">
                  <c:v>354</c:v>
                </c:pt>
                <c:pt idx="43">
                  <c:v>360</c:v>
                </c:pt>
                <c:pt idx="44">
                  <c:v>371</c:v>
                </c:pt>
                <c:pt idx="45">
                  <c:v>384</c:v>
                </c:pt>
                <c:pt idx="46">
                  <c:v>394</c:v>
                </c:pt>
                <c:pt idx="47">
                  <c:v>403</c:v>
                </c:pt>
                <c:pt idx="48">
                  <c:v>412</c:v>
                </c:pt>
                <c:pt idx="49">
                  <c:v>421</c:v>
                </c:pt>
                <c:pt idx="50">
                  <c:v>429</c:v>
                </c:pt>
                <c:pt idx="51">
                  <c:v>446</c:v>
                </c:pt>
                <c:pt idx="52">
                  <c:v>458</c:v>
                </c:pt>
                <c:pt idx="53">
                  <c:v>464</c:v>
                </c:pt>
                <c:pt idx="54">
                  <c:v>474</c:v>
                </c:pt>
                <c:pt idx="55">
                  <c:v>481</c:v>
                </c:pt>
                <c:pt idx="56">
                  <c:v>489</c:v>
                </c:pt>
                <c:pt idx="57">
                  <c:v>502</c:v>
                </c:pt>
                <c:pt idx="58">
                  <c:v>510</c:v>
                </c:pt>
                <c:pt idx="59">
                  <c:v>523</c:v>
                </c:pt>
                <c:pt idx="60">
                  <c:v>536</c:v>
                </c:pt>
                <c:pt idx="61">
                  <c:v>543</c:v>
                </c:pt>
                <c:pt idx="62">
                  <c:v>556</c:v>
                </c:pt>
                <c:pt idx="63">
                  <c:v>569</c:v>
                </c:pt>
                <c:pt idx="64">
                  <c:v>584</c:v>
                </c:pt>
                <c:pt idx="65">
                  <c:v>601</c:v>
                </c:pt>
                <c:pt idx="66">
                  <c:v>621</c:v>
                </c:pt>
                <c:pt idx="67">
                  <c:v>632</c:v>
                </c:pt>
                <c:pt idx="68">
                  <c:v>648</c:v>
                </c:pt>
                <c:pt idx="69">
                  <c:v>656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844-417E-9179-0C2960B50EA5}"/>
            </c:ext>
          </c:extLst>
        </c:ser>
        <c:ser>
          <c:idx val="1"/>
          <c:order val="1"/>
          <c:tx>
            <c:strRef>
              <c:f>Subjects!$J$1</c:f>
              <c:strCache>
                <c:ptCount val="1"/>
                <c:pt idx="0">
                  <c:v>Sites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Subjects!$H$2:$H$71</c:f>
              <c:numCache>
                <c:formatCode>General</c:formatCode>
                <c:ptCount val="70"/>
                <c:pt idx="0">
                  <c:v>0</c:v>
                </c:pt>
                <c:pt idx="1">
                  <c:v>30</c:v>
                </c:pt>
                <c:pt idx="2">
                  <c:v>60</c:v>
                </c:pt>
                <c:pt idx="3">
                  <c:v>90</c:v>
                </c:pt>
                <c:pt idx="4">
                  <c:v>120</c:v>
                </c:pt>
                <c:pt idx="5">
                  <c:v>150</c:v>
                </c:pt>
                <c:pt idx="6">
                  <c:v>180</c:v>
                </c:pt>
                <c:pt idx="7">
                  <c:v>210</c:v>
                </c:pt>
                <c:pt idx="8">
                  <c:v>240</c:v>
                </c:pt>
                <c:pt idx="9">
                  <c:v>270</c:v>
                </c:pt>
                <c:pt idx="10">
                  <c:v>300</c:v>
                </c:pt>
                <c:pt idx="11">
                  <c:v>330</c:v>
                </c:pt>
                <c:pt idx="12">
                  <c:v>360</c:v>
                </c:pt>
                <c:pt idx="13">
                  <c:v>390</c:v>
                </c:pt>
                <c:pt idx="14">
                  <c:v>420</c:v>
                </c:pt>
                <c:pt idx="15">
                  <c:v>450</c:v>
                </c:pt>
                <c:pt idx="16">
                  <c:v>480</c:v>
                </c:pt>
                <c:pt idx="17">
                  <c:v>510</c:v>
                </c:pt>
                <c:pt idx="18">
                  <c:v>540</c:v>
                </c:pt>
                <c:pt idx="19">
                  <c:v>570</c:v>
                </c:pt>
                <c:pt idx="20">
                  <c:v>600</c:v>
                </c:pt>
                <c:pt idx="21">
                  <c:v>630</c:v>
                </c:pt>
                <c:pt idx="22">
                  <c:v>660</c:v>
                </c:pt>
                <c:pt idx="23">
                  <c:v>690</c:v>
                </c:pt>
                <c:pt idx="24">
                  <c:v>720</c:v>
                </c:pt>
                <c:pt idx="25">
                  <c:v>750</c:v>
                </c:pt>
                <c:pt idx="26">
                  <c:v>780</c:v>
                </c:pt>
                <c:pt idx="27">
                  <c:v>810</c:v>
                </c:pt>
                <c:pt idx="28">
                  <c:v>840</c:v>
                </c:pt>
                <c:pt idx="29">
                  <c:v>870</c:v>
                </c:pt>
                <c:pt idx="30">
                  <c:v>900</c:v>
                </c:pt>
                <c:pt idx="31">
                  <c:v>930</c:v>
                </c:pt>
                <c:pt idx="32">
                  <c:v>960</c:v>
                </c:pt>
                <c:pt idx="33">
                  <c:v>990</c:v>
                </c:pt>
                <c:pt idx="34">
                  <c:v>1020</c:v>
                </c:pt>
                <c:pt idx="35">
                  <c:v>1050</c:v>
                </c:pt>
                <c:pt idx="36">
                  <c:v>1080</c:v>
                </c:pt>
                <c:pt idx="37">
                  <c:v>1110</c:v>
                </c:pt>
                <c:pt idx="38">
                  <c:v>1140</c:v>
                </c:pt>
                <c:pt idx="39">
                  <c:v>1170</c:v>
                </c:pt>
                <c:pt idx="40">
                  <c:v>1200</c:v>
                </c:pt>
                <c:pt idx="41">
                  <c:v>1230</c:v>
                </c:pt>
                <c:pt idx="42">
                  <c:v>1260</c:v>
                </c:pt>
                <c:pt idx="43">
                  <c:v>1290</c:v>
                </c:pt>
                <c:pt idx="44">
                  <c:v>1320</c:v>
                </c:pt>
                <c:pt idx="45">
                  <c:v>1350</c:v>
                </c:pt>
                <c:pt idx="46">
                  <c:v>1380</c:v>
                </c:pt>
                <c:pt idx="47">
                  <c:v>1410</c:v>
                </c:pt>
                <c:pt idx="48">
                  <c:v>1440</c:v>
                </c:pt>
                <c:pt idx="49">
                  <c:v>1470</c:v>
                </c:pt>
                <c:pt idx="50">
                  <c:v>1500</c:v>
                </c:pt>
                <c:pt idx="51">
                  <c:v>1530</c:v>
                </c:pt>
                <c:pt idx="52">
                  <c:v>1560</c:v>
                </c:pt>
                <c:pt idx="53">
                  <c:v>1590</c:v>
                </c:pt>
                <c:pt idx="54">
                  <c:v>1620</c:v>
                </c:pt>
                <c:pt idx="55">
                  <c:v>1650</c:v>
                </c:pt>
                <c:pt idx="56">
                  <c:v>1680</c:v>
                </c:pt>
                <c:pt idx="57">
                  <c:v>1710</c:v>
                </c:pt>
                <c:pt idx="58">
                  <c:v>1740</c:v>
                </c:pt>
                <c:pt idx="59">
                  <c:v>1770</c:v>
                </c:pt>
                <c:pt idx="60">
                  <c:v>1800</c:v>
                </c:pt>
                <c:pt idx="61">
                  <c:v>1830</c:v>
                </c:pt>
                <c:pt idx="62">
                  <c:v>1860</c:v>
                </c:pt>
                <c:pt idx="63">
                  <c:v>1890</c:v>
                </c:pt>
                <c:pt idx="64">
                  <c:v>1920</c:v>
                </c:pt>
                <c:pt idx="65">
                  <c:v>1950</c:v>
                </c:pt>
                <c:pt idx="66">
                  <c:v>1980</c:v>
                </c:pt>
                <c:pt idx="67">
                  <c:v>2010</c:v>
                </c:pt>
                <c:pt idx="68">
                  <c:v>2040</c:v>
                </c:pt>
                <c:pt idx="69">
                  <c:v>2070</c:v>
                </c:pt>
              </c:numCache>
            </c:numRef>
          </c:cat>
          <c:val>
            <c:numRef>
              <c:f>Subjects!$J$2:$J$71</c:f>
              <c:numCache>
                <c:formatCode>General</c:formatCode>
                <c:ptCount val="70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5</c:v>
                </c:pt>
                <c:pt idx="4">
                  <c:v>7</c:v>
                </c:pt>
                <c:pt idx="5">
                  <c:v>9</c:v>
                </c:pt>
                <c:pt idx="6">
                  <c:v>9</c:v>
                </c:pt>
                <c:pt idx="7">
                  <c:v>12</c:v>
                </c:pt>
                <c:pt idx="8">
                  <c:v>14</c:v>
                </c:pt>
                <c:pt idx="9">
                  <c:v>15</c:v>
                </c:pt>
                <c:pt idx="10">
                  <c:v>15</c:v>
                </c:pt>
                <c:pt idx="11">
                  <c:v>16</c:v>
                </c:pt>
                <c:pt idx="12">
                  <c:v>18</c:v>
                </c:pt>
                <c:pt idx="13">
                  <c:v>19</c:v>
                </c:pt>
                <c:pt idx="14">
                  <c:v>22</c:v>
                </c:pt>
                <c:pt idx="15">
                  <c:v>24</c:v>
                </c:pt>
                <c:pt idx="16">
                  <c:v>24</c:v>
                </c:pt>
                <c:pt idx="17">
                  <c:v>25</c:v>
                </c:pt>
                <c:pt idx="18">
                  <c:v>26</c:v>
                </c:pt>
                <c:pt idx="19">
                  <c:v>27</c:v>
                </c:pt>
                <c:pt idx="20">
                  <c:v>29</c:v>
                </c:pt>
                <c:pt idx="21">
                  <c:v>30</c:v>
                </c:pt>
                <c:pt idx="22">
                  <c:v>31</c:v>
                </c:pt>
                <c:pt idx="23">
                  <c:v>32</c:v>
                </c:pt>
                <c:pt idx="24">
                  <c:v>32</c:v>
                </c:pt>
                <c:pt idx="25">
                  <c:v>33</c:v>
                </c:pt>
                <c:pt idx="26">
                  <c:v>35</c:v>
                </c:pt>
                <c:pt idx="27">
                  <c:v>35</c:v>
                </c:pt>
                <c:pt idx="28">
                  <c:v>35</c:v>
                </c:pt>
                <c:pt idx="29">
                  <c:v>36</c:v>
                </c:pt>
                <c:pt idx="30">
                  <c:v>38</c:v>
                </c:pt>
                <c:pt idx="31">
                  <c:v>39</c:v>
                </c:pt>
                <c:pt idx="32">
                  <c:v>40</c:v>
                </c:pt>
                <c:pt idx="33">
                  <c:v>40</c:v>
                </c:pt>
                <c:pt idx="34">
                  <c:v>40</c:v>
                </c:pt>
                <c:pt idx="35">
                  <c:v>42</c:v>
                </c:pt>
                <c:pt idx="36">
                  <c:v>42</c:v>
                </c:pt>
                <c:pt idx="37">
                  <c:v>43</c:v>
                </c:pt>
                <c:pt idx="38">
                  <c:v>44</c:v>
                </c:pt>
                <c:pt idx="39">
                  <c:v>45</c:v>
                </c:pt>
                <c:pt idx="40">
                  <c:v>46</c:v>
                </c:pt>
                <c:pt idx="41">
                  <c:v>46</c:v>
                </c:pt>
                <c:pt idx="42">
                  <c:v>46</c:v>
                </c:pt>
                <c:pt idx="43">
                  <c:v>46</c:v>
                </c:pt>
                <c:pt idx="44">
                  <c:v>46</c:v>
                </c:pt>
                <c:pt idx="45">
                  <c:v>47</c:v>
                </c:pt>
                <c:pt idx="46">
                  <c:v>48</c:v>
                </c:pt>
                <c:pt idx="47">
                  <c:v>48</c:v>
                </c:pt>
                <c:pt idx="48">
                  <c:v>48</c:v>
                </c:pt>
                <c:pt idx="49">
                  <c:v>48</c:v>
                </c:pt>
                <c:pt idx="50">
                  <c:v>48</c:v>
                </c:pt>
                <c:pt idx="51">
                  <c:v>48</c:v>
                </c:pt>
                <c:pt idx="52">
                  <c:v>48</c:v>
                </c:pt>
                <c:pt idx="53">
                  <c:v>48</c:v>
                </c:pt>
                <c:pt idx="54">
                  <c:v>48</c:v>
                </c:pt>
                <c:pt idx="55">
                  <c:v>48</c:v>
                </c:pt>
                <c:pt idx="56">
                  <c:v>50</c:v>
                </c:pt>
                <c:pt idx="57">
                  <c:v>50</c:v>
                </c:pt>
                <c:pt idx="58">
                  <c:v>50</c:v>
                </c:pt>
                <c:pt idx="59">
                  <c:v>52</c:v>
                </c:pt>
                <c:pt idx="60">
                  <c:v>52</c:v>
                </c:pt>
                <c:pt idx="61">
                  <c:v>52</c:v>
                </c:pt>
                <c:pt idx="62">
                  <c:v>55</c:v>
                </c:pt>
                <c:pt idx="63">
                  <c:v>55</c:v>
                </c:pt>
                <c:pt idx="64">
                  <c:v>55</c:v>
                </c:pt>
                <c:pt idx="65">
                  <c:v>56</c:v>
                </c:pt>
                <c:pt idx="66">
                  <c:v>56</c:v>
                </c:pt>
                <c:pt idx="67">
                  <c:v>56</c:v>
                </c:pt>
                <c:pt idx="68">
                  <c:v>57</c:v>
                </c:pt>
                <c:pt idx="69">
                  <c:v>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844-417E-9179-0C2960B50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35003416"/>
        <c:axId val="378039736"/>
      </c:lineChart>
      <c:catAx>
        <c:axId val="535003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8039736"/>
        <c:crosses val="autoZero"/>
        <c:auto val="1"/>
        <c:lblAlgn val="ctr"/>
        <c:lblOffset val="100"/>
        <c:noMultiLvlLbl val="0"/>
      </c:catAx>
      <c:valAx>
        <c:axId val="378039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5003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IMS III - Cumulative Subject and Site Enrollment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Subjects!$I$1</c:f>
              <c:strCache>
                <c:ptCount val="1"/>
                <c:pt idx="0">
                  <c:v>Subjects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Subjects!$H$2:$H$71</c:f>
              <c:numCache>
                <c:formatCode>General</c:formatCode>
                <c:ptCount val="70"/>
                <c:pt idx="0">
                  <c:v>0</c:v>
                </c:pt>
                <c:pt idx="1">
                  <c:v>30</c:v>
                </c:pt>
                <c:pt idx="2">
                  <c:v>60</c:v>
                </c:pt>
                <c:pt idx="3">
                  <c:v>90</c:v>
                </c:pt>
                <c:pt idx="4">
                  <c:v>120</c:v>
                </c:pt>
                <c:pt idx="5">
                  <c:v>150</c:v>
                </c:pt>
                <c:pt idx="6">
                  <c:v>180</c:v>
                </c:pt>
                <c:pt idx="7">
                  <c:v>210</c:v>
                </c:pt>
                <c:pt idx="8">
                  <c:v>240</c:v>
                </c:pt>
                <c:pt idx="9">
                  <c:v>270</c:v>
                </c:pt>
                <c:pt idx="10">
                  <c:v>300</c:v>
                </c:pt>
                <c:pt idx="11">
                  <c:v>330</c:v>
                </c:pt>
                <c:pt idx="12">
                  <c:v>360</c:v>
                </c:pt>
                <c:pt idx="13">
                  <c:v>390</c:v>
                </c:pt>
                <c:pt idx="14">
                  <c:v>420</c:v>
                </c:pt>
                <c:pt idx="15">
                  <c:v>450</c:v>
                </c:pt>
                <c:pt idx="16">
                  <c:v>480</c:v>
                </c:pt>
                <c:pt idx="17">
                  <c:v>510</c:v>
                </c:pt>
                <c:pt idx="18">
                  <c:v>540</c:v>
                </c:pt>
                <c:pt idx="19">
                  <c:v>570</c:v>
                </c:pt>
                <c:pt idx="20">
                  <c:v>600</c:v>
                </c:pt>
                <c:pt idx="21">
                  <c:v>630</c:v>
                </c:pt>
                <c:pt idx="22">
                  <c:v>660</c:v>
                </c:pt>
                <c:pt idx="23">
                  <c:v>690</c:v>
                </c:pt>
                <c:pt idx="24">
                  <c:v>720</c:v>
                </c:pt>
                <c:pt idx="25">
                  <c:v>750</c:v>
                </c:pt>
                <c:pt idx="26">
                  <c:v>780</c:v>
                </c:pt>
                <c:pt idx="27">
                  <c:v>810</c:v>
                </c:pt>
                <c:pt idx="28">
                  <c:v>840</c:v>
                </c:pt>
                <c:pt idx="29">
                  <c:v>870</c:v>
                </c:pt>
                <c:pt idx="30">
                  <c:v>900</c:v>
                </c:pt>
                <c:pt idx="31">
                  <c:v>930</c:v>
                </c:pt>
                <c:pt idx="32">
                  <c:v>960</c:v>
                </c:pt>
                <c:pt idx="33">
                  <c:v>990</c:v>
                </c:pt>
                <c:pt idx="34">
                  <c:v>1020</c:v>
                </c:pt>
                <c:pt idx="35">
                  <c:v>1050</c:v>
                </c:pt>
                <c:pt idx="36">
                  <c:v>1080</c:v>
                </c:pt>
                <c:pt idx="37">
                  <c:v>1110</c:v>
                </c:pt>
                <c:pt idx="38">
                  <c:v>1140</c:v>
                </c:pt>
                <c:pt idx="39">
                  <c:v>1170</c:v>
                </c:pt>
                <c:pt idx="40">
                  <c:v>1200</c:v>
                </c:pt>
                <c:pt idx="41">
                  <c:v>1230</c:v>
                </c:pt>
                <c:pt idx="42">
                  <c:v>1260</c:v>
                </c:pt>
                <c:pt idx="43">
                  <c:v>1290</c:v>
                </c:pt>
                <c:pt idx="44">
                  <c:v>1320</c:v>
                </c:pt>
                <c:pt idx="45">
                  <c:v>1350</c:v>
                </c:pt>
                <c:pt idx="46">
                  <c:v>1380</c:v>
                </c:pt>
                <c:pt idx="47">
                  <c:v>1410</c:v>
                </c:pt>
                <c:pt idx="48">
                  <c:v>1440</c:v>
                </c:pt>
                <c:pt idx="49">
                  <c:v>1470</c:v>
                </c:pt>
                <c:pt idx="50">
                  <c:v>1500</c:v>
                </c:pt>
                <c:pt idx="51">
                  <c:v>1530</c:v>
                </c:pt>
                <c:pt idx="52">
                  <c:v>1560</c:v>
                </c:pt>
                <c:pt idx="53">
                  <c:v>1590</c:v>
                </c:pt>
                <c:pt idx="54">
                  <c:v>1620</c:v>
                </c:pt>
                <c:pt idx="55">
                  <c:v>1650</c:v>
                </c:pt>
                <c:pt idx="56">
                  <c:v>1680</c:v>
                </c:pt>
                <c:pt idx="57">
                  <c:v>1710</c:v>
                </c:pt>
                <c:pt idx="58">
                  <c:v>1740</c:v>
                </c:pt>
                <c:pt idx="59">
                  <c:v>1770</c:v>
                </c:pt>
                <c:pt idx="60">
                  <c:v>1800</c:v>
                </c:pt>
                <c:pt idx="61">
                  <c:v>1830</c:v>
                </c:pt>
                <c:pt idx="62">
                  <c:v>1860</c:v>
                </c:pt>
                <c:pt idx="63">
                  <c:v>1890</c:v>
                </c:pt>
                <c:pt idx="64">
                  <c:v>1920</c:v>
                </c:pt>
                <c:pt idx="65">
                  <c:v>1950</c:v>
                </c:pt>
                <c:pt idx="66">
                  <c:v>1980</c:v>
                </c:pt>
                <c:pt idx="67">
                  <c:v>2010</c:v>
                </c:pt>
                <c:pt idx="68">
                  <c:v>2040</c:v>
                </c:pt>
                <c:pt idx="69">
                  <c:v>2070</c:v>
                </c:pt>
              </c:numCache>
            </c:numRef>
          </c:cat>
          <c:val>
            <c:numRef>
              <c:f>Subjects!$I$2:$I$71</c:f>
              <c:numCache>
                <c:formatCode>General</c:formatCode>
                <c:ptCount val="70"/>
                <c:pt idx="0">
                  <c:v>0</c:v>
                </c:pt>
                <c:pt idx="1">
                  <c:v>2</c:v>
                </c:pt>
                <c:pt idx="2">
                  <c:v>6</c:v>
                </c:pt>
                <c:pt idx="3">
                  <c:v>10</c:v>
                </c:pt>
                <c:pt idx="4">
                  <c:v>12</c:v>
                </c:pt>
                <c:pt idx="5">
                  <c:v>16</c:v>
                </c:pt>
                <c:pt idx="6">
                  <c:v>19</c:v>
                </c:pt>
                <c:pt idx="7">
                  <c:v>25</c:v>
                </c:pt>
                <c:pt idx="8">
                  <c:v>33</c:v>
                </c:pt>
                <c:pt idx="9">
                  <c:v>43</c:v>
                </c:pt>
                <c:pt idx="10">
                  <c:v>54</c:v>
                </c:pt>
                <c:pt idx="11">
                  <c:v>64</c:v>
                </c:pt>
                <c:pt idx="12">
                  <c:v>71</c:v>
                </c:pt>
                <c:pt idx="13">
                  <c:v>80</c:v>
                </c:pt>
                <c:pt idx="14">
                  <c:v>88</c:v>
                </c:pt>
                <c:pt idx="15">
                  <c:v>100</c:v>
                </c:pt>
                <c:pt idx="16">
                  <c:v>111</c:v>
                </c:pt>
                <c:pt idx="17">
                  <c:v>117</c:v>
                </c:pt>
                <c:pt idx="18">
                  <c:v>127</c:v>
                </c:pt>
                <c:pt idx="19">
                  <c:v>138</c:v>
                </c:pt>
                <c:pt idx="20">
                  <c:v>148</c:v>
                </c:pt>
                <c:pt idx="21">
                  <c:v>156</c:v>
                </c:pt>
                <c:pt idx="22">
                  <c:v>169</c:v>
                </c:pt>
                <c:pt idx="23">
                  <c:v>180</c:v>
                </c:pt>
                <c:pt idx="24">
                  <c:v>187</c:v>
                </c:pt>
                <c:pt idx="25">
                  <c:v>198</c:v>
                </c:pt>
                <c:pt idx="26">
                  <c:v>205</c:v>
                </c:pt>
                <c:pt idx="27">
                  <c:v>214</c:v>
                </c:pt>
                <c:pt idx="28">
                  <c:v>220</c:v>
                </c:pt>
                <c:pt idx="29">
                  <c:v>231</c:v>
                </c:pt>
                <c:pt idx="30">
                  <c:v>236</c:v>
                </c:pt>
                <c:pt idx="31">
                  <c:v>250</c:v>
                </c:pt>
                <c:pt idx="32">
                  <c:v>264</c:v>
                </c:pt>
                <c:pt idx="33">
                  <c:v>273</c:v>
                </c:pt>
                <c:pt idx="34">
                  <c:v>282</c:v>
                </c:pt>
                <c:pt idx="35">
                  <c:v>290</c:v>
                </c:pt>
                <c:pt idx="36">
                  <c:v>297</c:v>
                </c:pt>
                <c:pt idx="37">
                  <c:v>309</c:v>
                </c:pt>
                <c:pt idx="38">
                  <c:v>320</c:v>
                </c:pt>
                <c:pt idx="39">
                  <c:v>326</c:v>
                </c:pt>
                <c:pt idx="40">
                  <c:v>338</c:v>
                </c:pt>
                <c:pt idx="41">
                  <c:v>348</c:v>
                </c:pt>
                <c:pt idx="42">
                  <c:v>354</c:v>
                </c:pt>
                <c:pt idx="43">
                  <c:v>360</c:v>
                </c:pt>
                <c:pt idx="44">
                  <c:v>371</c:v>
                </c:pt>
                <c:pt idx="45">
                  <c:v>384</c:v>
                </c:pt>
                <c:pt idx="46">
                  <c:v>394</c:v>
                </c:pt>
                <c:pt idx="47">
                  <c:v>403</c:v>
                </c:pt>
                <c:pt idx="48">
                  <c:v>412</c:v>
                </c:pt>
                <c:pt idx="49">
                  <c:v>421</c:v>
                </c:pt>
                <c:pt idx="50">
                  <c:v>429</c:v>
                </c:pt>
                <c:pt idx="51">
                  <c:v>446</c:v>
                </c:pt>
                <c:pt idx="52">
                  <c:v>458</c:v>
                </c:pt>
                <c:pt idx="53">
                  <c:v>464</c:v>
                </c:pt>
                <c:pt idx="54">
                  <c:v>474</c:v>
                </c:pt>
                <c:pt idx="55">
                  <c:v>481</c:v>
                </c:pt>
                <c:pt idx="56">
                  <c:v>489</c:v>
                </c:pt>
                <c:pt idx="57">
                  <c:v>502</c:v>
                </c:pt>
                <c:pt idx="58">
                  <c:v>510</c:v>
                </c:pt>
                <c:pt idx="59">
                  <c:v>523</c:v>
                </c:pt>
                <c:pt idx="60">
                  <c:v>536</c:v>
                </c:pt>
                <c:pt idx="61">
                  <c:v>543</c:v>
                </c:pt>
                <c:pt idx="62">
                  <c:v>556</c:v>
                </c:pt>
                <c:pt idx="63">
                  <c:v>569</c:v>
                </c:pt>
                <c:pt idx="64">
                  <c:v>584</c:v>
                </c:pt>
                <c:pt idx="65">
                  <c:v>601</c:v>
                </c:pt>
                <c:pt idx="66">
                  <c:v>621</c:v>
                </c:pt>
                <c:pt idx="67">
                  <c:v>632</c:v>
                </c:pt>
                <c:pt idx="68">
                  <c:v>648</c:v>
                </c:pt>
                <c:pt idx="69">
                  <c:v>656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14-4395-9523-96E69F2D3CFD}"/>
            </c:ext>
          </c:extLst>
        </c:ser>
        <c:ser>
          <c:idx val="1"/>
          <c:order val="1"/>
          <c:tx>
            <c:strRef>
              <c:f>Subjects!$J$1</c:f>
              <c:strCache>
                <c:ptCount val="1"/>
                <c:pt idx="0">
                  <c:v>Sites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Subjects!$H$2:$H$71</c:f>
              <c:numCache>
                <c:formatCode>General</c:formatCode>
                <c:ptCount val="70"/>
                <c:pt idx="0">
                  <c:v>0</c:v>
                </c:pt>
                <c:pt idx="1">
                  <c:v>30</c:v>
                </c:pt>
                <c:pt idx="2">
                  <c:v>60</c:v>
                </c:pt>
                <c:pt idx="3">
                  <c:v>90</c:v>
                </c:pt>
                <c:pt idx="4">
                  <c:v>120</c:v>
                </c:pt>
                <c:pt idx="5">
                  <c:v>150</c:v>
                </c:pt>
                <c:pt idx="6">
                  <c:v>180</c:v>
                </c:pt>
                <c:pt idx="7">
                  <c:v>210</c:v>
                </c:pt>
                <c:pt idx="8">
                  <c:v>240</c:v>
                </c:pt>
                <c:pt idx="9">
                  <c:v>270</c:v>
                </c:pt>
                <c:pt idx="10">
                  <c:v>300</c:v>
                </c:pt>
                <c:pt idx="11">
                  <c:v>330</c:v>
                </c:pt>
                <c:pt idx="12">
                  <c:v>360</c:v>
                </c:pt>
                <c:pt idx="13">
                  <c:v>390</c:v>
                </c:pt>
                <c:pt idx="14">
                  <c:v>420</c:v>
                </c:pt>
                <c:pt idx="15">
                  <c:v>450</c:v>
                </c:pt>
                <c:pt idx="16">
                  <c:v>480</c:v>
                </c:pt>
                <c:pt idx="17">
                  <c:v>510</c:v>
                </c:pt>
                <c:pt idx="18">
                  <c:v>540</c:v>
                </c:pt>
                <c:pt idx="19">
                  <c:v>570</c:v>
                </c:pt>
                <c:pt idx="20">
                  <c:v>600</c:v>
                </c:pt>
                <c:pt idx="21">
                  <c:v>630</c:v>
                </c:pt>
                <c:pt idx="22">
                  <c:v>660</c:v>
                </c:pt>
                <c:pt idx="23">
                  <c:v>690</c:v>
                </c:pt>
                <c:pt idx="24">
                  <c:v>720</c:v>
                </c:pt>
                <c:pt idx="25">
                  <c:v>750</c:v>
                </c:pt>
                <c:pt idx="26">
                  <c:v>780</c:v>
                </c:pt>
                <c:pt idx="27">
                  <c:v>810</c:v>
                </c:pt>
                <c:pt idx="28">
                  <c:v>840</c:v>
                </c:pt>
                <c:pt idx="29">
                  <c:v>870</c:v>
                </c:pt>
                <c:pt idx="30">
                  <c:v>900</c:v>
                </c:pt>
                <c:pt idx="31">
                  <c:v>930</c:v>
                </c:pt>
                <c:pt idx="32">
                  <c:v>960</c:v>
                </c:pt>
                <c:pt idx="33">
                  <c:v>990</c:v>
                </c:pt>
                <c:pt idx="34">
                  <c:v>1020</c:v>
                </c:pt>
                <c:pt idx="35">
                  <c:v>1050</c:v>
                </c:pt>
                <c:pt idx="36">
                  <c:v>1080</c:v>
                </c:pt>
                <c:pt idx="37">
                  <c:v>1110</c:v>
                </c:pt>
                <c:pt idx="38">
                  <c:v>1140</c:v>
                </c:pt>
                <c:pt idx="39">
                  <c:v>1170</c:v>
                </c:pt>
                <c:pt idx="40">
                  <c:v>1200</c:v>
                </c:pt>
                <c:pt idx="41">
                  <c:v>1230</c:v>
                </c:pt>
                <c:pt idx="42">
                  <c:v>1260</c:v>
                </c:pt>
                <c:pt idx="43">
                  <c:v>1290</c:v>
                </c:pt>
                <c:pt idx="44">
                  <c:v>1320</c:v>
                </c:pt>
                <c:pt idx="45">
                  <c:v>1350</c:v>
                </c:pt>
                <c:pt idx="46">
                  <c:v>1380</c:v>
                </c:pt>
                <c:pt idx="47">
                  <c:v>1410</c:v>
                </c:pt>
                <c:pt idx="48">
                  <c:v>1440</c:v>
                </c:pt>
                <c:pt idx="49">
                  <c:v>1470</c:v>
                </c:pt>
                <c:pt idx="50">
                  <c:v>1500</c:v>
                </c:pt>
                <c:pt idx="51">
                  <c:v>1530</c:v>
                </c:pt>
                <c:pt idx="52">
                  <c:v>1560</c:v>
                </c:pt>
                <c:pt idx="53">
                  <c:v>1590</c:v>
                </c:pt>
                <c:pt idx="54">
                  <c:v>1620</c:v>
                </c:pt>
                <c:pt idx="55">
                  <c:v>1650</c:v>
                </c:pt>
                <c:pt idx="56">
                  <c:v>1680</c:v>
                </c:pt>
                <c:pt idx="57">
                  <c:v>1710</c:v>
                </c:pt>
                <c:pt idx="58">
                  <c:v>1740</c:v>
                </c:pt>
                <c:pt idx="59">
                  <c:v>1770</c:v>
                </c:pt>
                <c:pt idx="60">
                  <c:v>1800</c:v>
                </c:pt>
                <c:pt idx="61">
                  <c:v>1830</c:v>
                </c:pt>
                <c:pt idx="62">
                  <c:v>1860</c:v>
                </c:pt>
                <c:pt idx="63">
                  <c:v>1890</c:v>
                </c:pt>
                <c:pt idx="64">
                  <c:v>1920</c:v>
                </c:pt>
                <c:pt idx="65">
                  <c:v>1950</c:v>
                </c:pt>
                <c:pt idx="66">
                  <c:v>1980</c:v>
                </c:pt>
                <c:pt idx="67">
                  <c:v>2010</c:v>
                </c:pt>
                <c:pt idx="68">
                  <c:v>2040</c:v>
                </c:pt>
                <c:pt idx="69">
                  <c:v>2070</c:v>
                </c:pt>
              </c:numCache>
            </c:numRef>
          </c:cat>
          <c:val>
            <c:numRef>
              <c:f>Subjects!$J$2:$J$71</c:f>
              <c:numCache>
                <c:formatCode>General</c:formatCode>
                <c:ptCount val="70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5</c:v>
                </c:pt>
                <c:pt idx="4">
                  <c:v>7</c:v>
                </c:pt>
                <c:pt idx="5">
                  <c:v>9</c:v>
                </c:pt>
                <c:pt idx="6">
                  <c:v>9</c:v>
                </c:pt>
                <c:pt idx="7">
                  <c:v>12</c:v>
                </c:pt>
                <c:pt idx="8">
                  <c:v>14</c:v>
                </c:pt>
                <c:pt idx="9">
                  <c:v>15</c:v>
                </c:pt>
                <c:pt idx="10">
                  <c:v>15</c:v>
                </c:pt>
                <c:pt idx="11">
                  <c:v>16</c:v>
                </c:pt>
                <c:pt idx="12">
                  <c:v>18</c:v>
                </c:pt>
                <c:pt idx="13">
                  <c:v>19</c:v>
                </c:pt>
                <c:pt idx="14">
                  <c:v>22</c:v>
                </c:pt>
                <c:pt idx="15">
                  <c:v>24</c:v>
                </c:pt>
                <c:pt idx="16">
                  <c:v>24</c:v>
                </c:pt>
                <c:pt idx="17">
                  <c:v>25</c:v>
                </c:pt>
                <c:pt idx="18">
                  <c:v>26</c:v>
                </c:pt>
                <c:pt idx="19">
                  <c:v>27</c:v>
                </c:pt>
                <c:pt idx="20">
                  <c:v>29</c:v>
                </c:pt>
                <c:pt idx="21">
                  <c:v>30</c:v>
                </c:pt>
                <c:pt idx="22">
                  <c:v>31</c:v>
                </c:pt>
                <c:pt idx="23">
                  <c:v>32</c:v>
                </c:pt>
                <c:pt idx="24">
                  <c:v>32</c:v>
                </c:pt>
                <c:pt idx="25">
                  <c:v>33</c:v>
                </c:pt>
                <c:pt idx="26">
                  <c:v>35</c:v>
                </c:pt>
                <c:pt idx="27">
                  <c:v>35</c:v>
                </c:pt>
                <c:pt idx="28">
                  <c:v>35</c:v>
                </c:pt>
                <c:pt idx="29">
                  <c:v>36</c:v>
                </c:pt>
                <c:pt idx="30">
                  <c:v>38</c:v>
                </c:pt>
                <c:pt idx="31">
                  <c:v>39</c:v>
                </c:pt>
                <c:pt idx="32">
                  <c:v>40</c:v>
                </c:pt>
                <c:pt idx="33">
                  <c:v>40</c:v>
                </c:pt>
                <c:pt idx="34">
                  <c:v>40</c:v>
                </c:pt>
                <c:pt idx="35">
                  <c:v>42</c:v>
                </c:pt>
                <c:pt idx="36">
                  <c:v>42</c:v>
                </c:pt>
                <c:pt idx="37">
                  <c:v>43</c:v>
                </c:pt>
                <c:pt idx="38">
                  <c:v>44</c:v>
                </c:pt>
                <c:pt idx="39">
                  <c:v>45</c:v>
                </c:pt>
                <c:pt idx="40">
                  <c:v>46</c:v>
                </c:pt>
                <c:pt idx="41">
                  <c:v>46</c:v>
                </c:pt>
                <c:pt idx="42">
                  <c:v>46</c:v>
                </c:pt>
                <c:pt idx="43">
                  <c:v>46</c:v>
                </c:pt>
                <c:pt idx="44">
                  <c:v>46</c:v>
                </c:pt>
                <c:pt idx="45">
                  <c:v>47</c:v>
                </c:pt>
                <c:pt idx="46">
                  <c:v>48</c:v>
                </c:pt>
                <c:pt idx="47">
                  <c:v>48</c:v>
                </c:pt>
                <c:pt idx="48">
                  <c:v>48</c:v>
                </c:pt>
                <c:pt idx="49">
                  <c:v>48</c:v>
                </c:pt>
                <c:pt idx="50">
                  <c:v>48</c:v>
                </c:pt>
                <c:pt idx="51">
                  <c:v>48</c:v>
                </c:pt>
                <c:pt idx="52">
                  <c:v>48</c:v>
                </c:pt>
                <c:pt idx="53">
                  <c:v>48</c:v>
                </c:pt>
                <c:pt idx="54">
                  <c:v>48</c:v>
                </c:pt>
                <c:pt idx="55">
                  <c:v>48</c:v>
                </c:pt>
                <c:pt idx="56">
                  <c:v>50</c:v>
                </c:pt>
                <c:pt idx="57">
                  <c:v>50</c:v>
                </c:pt>
                <c:pt idx="58">
                  <c:v>50</c:v>
                </c:pt>
                <c:pt idx="59">
                  <c:v>52</c:v>
                </c:pt>
                <c:pt idx="60">
                  <c:v>52</c:v>
                </c:pt>
                <c:pt idx="61">
                  <c:v>52</c:v>
                </c:pt>
                <c:pt idx="62">
                  <c:v>55</c:v>
                </c:pt>
                <c:pt idx="63">
                  <c:v>55</c:v>
                </c:pt>
                <c:pt idx="64">
                  <c:v>55</c:v>
                </c:pt>
                <c:pt idx="65">
                  <c:v>56</c:v>
                </c:pt>
                <c:pt idx="66">
                  <c:v>56</c:v>
                </c:pt>
                <c:pt idx="67">
                  <c:v>56</c:v>
                </c:pt>
                <c:pt idx="68">
                  <c:v>57</c:v>
                </c:pt>
                <c:pt idx="69">
                  <c:v>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14-4395-9523-96E69F2D3C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78041304"/>
        <c:axId val="378042872"/>
      </c:lineChart>
      <c:catAx>
        <c:axId val="378041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8042872"/>
        <c:crosses val="autoZero"/>
        <c:auto val="1"/>
        <c:lblAlgn val="ctr"/>
        <c:lblOffset val="100"/>
        <c:noMultiLvlLbl val="0"/>
      </c:catAx>
      <c:valAx>
        <c:axId val="378042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8041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ALIAS - Cumulative Subject and Site Enrollment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Sites!$J$1</c:f>
              <c:strCache>
                <c:ptCount val="1"/>
                <c:pt idx="0">
                  <c:v>Subjects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Sites!$I$2:$I$77</c:f>
              <c:numCache>
                <c:formatCode>General</c:formatCode>
                <c:ptCount val="76"/>
                <c:pt idx="0">
                  <c:v>0</c:v>
                </c:pt>
                <c:pt idx="1">
                  <c:v>30</c:v>
                </c:pt>
                <c:pt idx="2">
                  <c:v>60</c:v>
                </c:pt>
                <c:pt idx="3">
                  <c:v>90</c:v>
                </c:pt>
                <c:pt idx="4">
                  <c:v>120</c:v>
                </c:pt>
                <c:pt idx="5">
                  <c:v>150</c:v>
                </c:pt>
                <c:pt idx="6">
                  <c:v>180</c:v>
                </c:pt>
                <c:pt idx="7">
                  <c:v>210</c:v>
                </c:pt>
                <c:pt idx="8">
                  <c:v>240</c:v>
                </c:pt>
                <c:pt idx="9">
                  <c:v>270</c:v>
                </c:pt>
                <c:pt idx="10">
                  <c:v>300</c:v>
                </c:pt>
                <c:pt idx="11">
                  <c:v>330</c:v>
                </c:pt>
                <c:pt idx="12">
                  <c:v>360</c:v>
                </c:pt>
                <c:pt idx="13">
                  <c:v>390</c:v>
                </c:pt>
                <c:pt idx="14">
                  <c:v>420</c:v>
                </c:pt>
                <c:pt idx="15">
                  <c:v>450</c:v>
                </c:pt>
                <c:pt idx="16">
                  <c:v>480</c:v>
                </c:pt>
                <c:pt idx="17">
                  <c:v>510</c:v>
                </c:pt>
                <c:pt idx="18">
                  <c:v>540</c:v>
                </c:pt>
                <c:pt idx="19">
                  <c:v>570</c:v>
                </c:pt>
                <c:pt idx="20">
                  <c:v>600</c:v>
                </c:pt>
                <c:pt idx="21">
                  <c:v>630</c:v>
                </c:pt>
                <c:pt idx="22">
                  <c:v>660</c:v>
                </c:pt>
                <c:pt idx="23">
                  <c:v>690</c:v>
                </c:pt>
                <c:pt idx="24">
                  <c:v>720</c:v>
                </c:pt>
                <c:pt idx="25">
                  <c:v>750</c:v>
                </c:pt>
                <c:pt idx="26">
                  <c:v>780</c:v>
                </c:pt>
                <c:pt idx="27">
                  <c:v>810</c:v>
                </c:pt>
                <c:pt idx="28">
                  <c:v>840</c:v>
                </c:pt>
                <c:pt idx="29">
                  <c:v>870</c:v>
                </c:pt>
                <c:pt idx="30">
                  <c:v>900</c:v>
                </c:pt>
                <c:pt idx="31">
                  <c:v>930</c:v>
                </c:pt>
                <c:pt idx="32">
                  <c:v>960</c:v>
                </c:pt>
                <c:pt idx="33">
                  <c:v>990</c:v>
                </c:pt>
                <c:pt idx="34">
                  <c:v>1020</c:v>
                </c:pt>
                <c:pt idx="35">
                  <c:v>1050</c:v>
                </c:pt>
                <c:pt idx="36">
                  <c:v>1080</c:v>
                </c:pt>
                <c:pt idx="37">
                  <c:v>1110</c:v>
                </c:pt>
                <c:pt idx="38">
                  <c:v>1140</c:v>
                </c:pt>
                <c:pt idx="39">
                  <c:v>1170</c:v>
                </c:pt>
                <c:pt idx="40">
                  <c:v>1200</c:v>
                </c:pt>
                <c:pt idx="41">
                  <c:v>1230</c:v>
                </c:pt>
                <c:pt idx="42">
                  <c:v>1260</c:v>
                </c:pt>
                <c:pt idx="43">
                  <c:v>1290</c:v>
                </c:pt>
                <c:pt idx="44">
                  <c:v>1320</c:v>
                </c:pt>
                <c:pt idx="45">
                  <c:v>1350</c:v>
                </c:pt>
                <c:pt idx="46">
                  <c:v>1380</c:v>
                </c:pt>
                <c:pt idx="47">
                  <c:v>1410</c:v>
                </c:pt>
                <c:pt idx="48">
                  <c:v>1440</c:v>
                </c:pt>
                <c:pt idx="49">
                  <c:v>1470</c:v>
                </c:pt>
                <c:pt idx="50">
                  <c:v>1500</c:v>
                </c:pt>
                <c:pt idx="51">
                  <c:v>1530</c:v>
                </c:pt>
                <c:pt idx="52">
                  <c:v>1560</c:v>
                </c:pt>
                <c:pt idx="53">
                  <c:v>1590</c:v>
                </c:pt>
                <c:pt idx="54">
                  <c:v>1620</c:v>
                </c:pt>
                <c:pt idx="55">
                  <c:v>1650</c:v>
                </c:pt>
                <c:pt idx="56">
                  <c:v>1680</c:v>
                </c:pt>
                <c:pt idx="57">
                  <c:v>1710</c:v>
                </c:pt>
                <c:pt idx="58">
                  <c:v>1740</c:v>
                </c:pt>
                <c:pt idx="59">
                  <c:v>1770</c:v>
                </c:pt>
                <c:pt idx="60">
                  <c:v>1800</c:v>
                </c:pt>
                <c:pt idx="61">
                  <c:v>1830</c:v>
                </c:pt>
                <c:pt idx="62">
                  <c:v>1860</c:v>
                </c:pt>
                <c:pt idx="63">
                  <c:v>1890</c:v>
                </c:pt>
                <c:pt idx="64">
                  <c:v>1920</c:v>
                </c:pt>
                <c:pt idx="65">
                  <c:v>1950</c:v>
                </c:pt>
                <c:pt idx="66">
                  <c:v>1980</c:v>
                </c:pt>
                <c:pt idx="67">
                  <c:v>2010</c:v>
                </c:pt>
                <c:pt idx="68">
                  <c:v>2040</c:v>
                </c:pt>
                <c:pt idx="69">
                  <c:v>2070</c:v>
                </c:pt>
                <c:pt idx="70">
                  <c:v>2100</c:v>
                </c:pt>
                <c:pt idx="71">
                  <c:v>2130</c:v>
                </c:pt>
                <c:pt idx="72">
                  <c:v>2160</c:v>
                </c:pt>
                <c:pt idx="73">
                  <c:v>2190</c:v>
                </c:pt>
                <c:pt idx="74">
                  <c:v>2220</c:v>
                </c:pt>
                <c:pt idx="75">
                  <c:v>2250</c:v>
                </c:pt>
              </c:numCache>
            </c:numRef>
          </c:cat>
          <c:val>
            <c:numRef>
              <c:f>Sites!$J$2:$J$77</c:f>
              <c:numCache>
                <c:formatCode>General</c:formatCode>
                <c:ptCount val="76"/>
                <c:pt idx="0">
                  <c:v>0</c:v>
                </c:pt>
                <c:pt idx="1">
                  <c:v>15</c:v>
                </c:pt>
                <c:pt idx="2">
                  <c:v>27</c:v>
                </c:pt>
                <c:pt idx="3">
                  <c:v>45</c:v>
                </c:pt>
                <c:pt idx="4">
                  <c:v>64</c:v>
                </c:pt>
                <c:pt idx="5">
                  <c:v>84</c:v>
                </c:pt>
                <c:pt idx="6">
                  <c:v>106</c:v>
                </c:pt>
                <c:pt idx="7">
                  <c:v>123</c:v>
                </c:pt>
                <c:pt idx="8">
                  <c:v>156</c:v>
                </c:pt>
                <c:pt idx="9">
                  <c:v>184</c:v>
                </c:pt>
                <c:pt idx="10">
                  <c:v>220</c:v>
                </c:pt>
                <c:pt idx="11">
                  <c:v>253</c:v>
                </c:pt>
                <c:pt idx="12">
                  <c:v>275</c:v>
                </c:pt>
                <c:pt idx="13">
                  <c:v>306</c:v>
                </c:pt>
                <c:pt idx="14">
                  <c:v>351</c:v>
                </c:pt>
                <c:pt idx="15">
                  <c:v>376</c:v>
                </c:pt>
                <c:pt idx="16">
                  <c:v>407</c:v>
                </c:pt>
                <c:pt idx="17">
                  <c:v>434</c:v>
                </c:pt>
                <c:pt idx="32">
                  <c:v>0</c:v>
                </c:pt>
                <c:pt idx="33">
                  <c:v>15</c:v>
                </c:pt>
                <c:pt idx="34">
                  <c:v>30</c:v>
                </c:pt>
                <c:pt idx="35">
                  <c:v>45</c:v>
                </c:pt>
                <c:pt idx="36">
                  <c:v>63</c:v>
                </c:pt>
                <c:pt idx="37">
                  <c:v>79</c:v>
                </c:pt>
                <c:pt idx="38">
                  <c:v>95</c:v>
                </c:pt>
                <c:pt idx="39">
                  <c:v>122</c:v>
                </c:pt>
                <c:pt idx="40">
                  <c:v>139</c:v>
                </c:pt>
                <c:pt idx="41">
                  <c:v>162</c:v>
                </c:pt>
                <c:pt idx="42">
                  <c:v>182</c:v>
                </c:pt>
                <c:pt idx="43">
                  <c:v>201</c:v>
                </c:pt>
                <c:pt idx="44">
                  <c:v>220</c:v>
                </c:pt>
                <c:pt idx="45">
                  <c:v>240</c:v>
                </c:pt>
                <c:pt idx="46">
                  <c:v>256</c:v>
                </c:pt>
                <c:pt idx="47">
                  <c:v>270</c:v>
                </c:pt>
                <c:pt idx="48">
                  <c:v>290</c:v>
                </c:pt>
                <c:pt idx="49">
                  <c:v>309</c:v>
                </c:pt>
                <c:pt idx="50">
                  <c:v>331</c:v>
                </c:pt>
                <c:pt idx="51">
                  <c:v>350</c:v>
                </c:pt>
                <c:pt idx="52">
                  <c:v>368</c:v>
                </c:pt>
                <c:pt idx="53">
                  <c:v>390</c:v>
                </c:pt>
                <c:pt idx="54">
                  <c:v>405</c:v>
                </c:pt>
                <c:pt idx="55">
                  <c:v>421</c:v>
                </c:pt>
                <c:pt idx="56">
                  <c:v>445</c:v>
                </c:pt>
                <c:pt idx="57">
                  <c:v>463</c:v>
                </c:pt>
                <c:pt idx="58">
                  <c:v>494</c:v>
                </c:pt>
                <c:pt idx="59">
                  <c:v>516</c:v>
                </c:pt>
                <c:pt idx="60">
                  <c:v>530</c:v>
                </c:pt>
                <c:pt idx="61">
                  <c:v>549</c:v>
                </c:pt>
                <c:pt idx="62">
                  <c:v>576</c:v>
                </c:pt>
                <c:pt idx="63">
                  <c:v>601</c:v>
                </c:pt>
                <c:pt idx="64">
                  <c:v>614</c:v>
                </c:pt>
                <c:pt idx="65">
                  <c:v>645</c:v>
                </c:pt>
                <c:pt idx="66">
                  <c:v>661</c:v>
                </c:pt>
                <c:pt idx="67">
                  <c:v>688</c:v>
                </c:pt>
                <c:pt idx="68">
                  <c:v>709</c:v>
                </c:pt>
                <c:pt idx="69">
                  <c:v>714</c:v>
                </c:pt>
                <c:pt idx="70">
                  <c:v>728</c:v>
                </c:pt>
                <c:pt idx="71">
                  <c:v>756</c:v>
                </c:pt>
                <c:pt idx="72">
                  <c:v>774</c:v>
                </c:pt>
                <c:pt idx="73">
                  <c:v>797</c:v>
                </c:pt>
                <c:pt idx="74">
                  <c:v>822</c:v>
                </c:pt>
                <c:pt idx="75">
                  <c:v>841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1F1-4E07-AD58-4B3A61E8C666}"/>
            </c:ext>
          </c:extLst>
        </c:ser>
        <c:ser>
          <c:idx val="1"/>
          <c:order val="1"/>
          <c:tx>
            <c:strRef>
              <c:f>Sites!$K$1</c:f>
              <c:strCache>
                <c:ptCount val="1"/>
                <c:pt idx="0">
                  <c:v>Sites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Sites!$I$2:$I$77</c:f>
              <c:numCache>
                <c:formatCode>General</c:formatCode>
                <c:ptCount val="76"/>
                <c:pt idx="0">
                  <c:v>0</c:v>
                </c:pt>
                <c:pt idx="1">
                  <c:v>30</c:v>
                </c:pt>
                <c:pt idx="2">
                  <c:v>60</c:v>
                </c:pt>
                <c:pt idx="3">
                  <c:v>90</c:v>
                </c:pt>
                <c:pt idx="4">
                  <c:v>120</c:v>
                </c:pt>
                <c:pt idx="5">
                  <c:v>150</c:v>
                </c:pt>
                <c:pt idx="6">
                  <c:v>180</c:v>
                </c:pt>
                <c:pt idx="7">
                  <c:v>210</c:v>
                </c:pt>
                <c:pt idx="8">
                  <c:v>240</c:v>
                </c:pt>
                <c:pt idx="9">
                  <c:v>270</c:v>
                </c:pt>
                <c:pt idx="10">
                  <c:v>300</c:v>
                </c:pt>
                <c:pt idx="11">
                  <c:v>330</c:v>
                </c:pt>
                <c:pt idx="12">
                  <c:v>360</c:v>
                </c:pt>
                <c:pt idx="13">
                  <c:v>390</c:v>
                </c:pt>
                <c:pt idx="14">
                  <c:v>420</c:v>
                </c:pt>
                <c:pt idx="15">
                  <c:v>450</c:v>
                </c:pt>
                <c:pt idx="16">
                  <c:v>480</c:v>
                </c:pt>
                <c:pt idx="17">
                  <c:v>510</c:v>
                </c:pt>
                <c:pt idx="18">
                  <c:v>540</c:v>
                </c:pt>
                <c:pt idx="19">
                  <c:v>570</c:v>
                </c:pt>
                <c:pt idx="20">
                  <c:v>600</c:v>
                </c:pt>
                <c:pt idx="21">
                  <c:v>630</c:v>
                </c:pt>
                <c:pt idx="22">
                  <c:v>660</c:v>
                </c:pt>
                <c:pt idx="23">
                  <c:v>690</c:v>
                </c:pt>
                <c:pt idx="24">
                  <c:v>720</c:v>
                </c:pt>
                <c:pt idx="25">
                  <c:v>750</c:v>
                </c:pt>
                <c:pt idx="26">
                  <c:v>780</c:v>
                </c:pt>
                <c:pt idx="27">
                  <c:v>810</c:v>
                </c:pt>
                <c:pt idx="28">
                  <c:v>840</c:v>
                </c:pt>
                <c:pt idx="29">
                  <c:v>870</c:v>
                </c:pt>
                <c:pt idx="30">
                  <c:v>900</c:v>
                </c:pt>
                <c:pt idx="31">
                  <c:v>930</c:v>
                </c:pt>
                <c:pt idx="32">
                  <c:v>960</c:v>
                </c:pt>
                <c:pt idx="33">
                  <c:v>990</c:v>
                </c:pt>
                <c:pt idx="34">
                  <c:v>1020</c:v>
                </c:pt>
                <c:pt idx="35">
                  <c:v>1050</c:v>
                </c:pt>
                <c:pt idx="36">
                  <c:v>1080</c:v>
                </c:pt>
                <c:pt idx="37">
                  <c:v>1110</c:v>
                </c:pt>
                <c:pt idx="38">
                  <c:v>1140</c:v>
                </c:pt>
                <c:pt idx="39">
                  <c:v>1170</c:v>
                </c:pt>
                <c:pt idx="40">
                  <c:v>1200</c:v>
                </c:pt>
                <c:pt idx="41">
                  <c:v>1230</c:v>
                </c:pt>
                <c:pt idx="42">
                  <c:v>1260</c:v>
                </c:pt>
                <c:pt idx="43">
                  <c:v>1290</c:v>
                </c:pt>
                <c:pt idx="44">
                  <c:v>1320</c:v>
                </c:pt>
                <c:pt idx="45">
                  <c:v>1350</c:v>
                </c:pt>
                <c:pt idx="46">
                  <c:v>1380</c:v>
                </c:pt>
                <c:pt idx="47">
                  <c:v>1410</c:v>
                </c:pt>
                <c:pt idx="48">
                  <c:v>1440</c:v>
                </c:pt>
                <c:pt idx="49">
                  <c:v>1470</c:v>
                </c:pt>
                <c:pt idx="50">
                  <c:v>1500</c:v>
                </c:pt>
                <c:pt idx="51">
                  <c:v>1530</c:v>
                </c:pt>
                <c:pt idx="52">
                  <c:v>1560</c:v>
                </c:pt>
                <c:pt idx="53">
                  <c:v>1590</c:v>
                </c:pt>
                <c:pt idx="54">
                  <c:v>1620</c:v>
                </c:pt>
                <c:pt idx="55">
                  <c:v>1650</c:v>
                </c:pt>
                <c:pt idx="56">
                  <c:v>1680</c:v>
                </c:pt>
                <c:pt idx="57">
                  <c:v>1710</c:v>
                </c:pt>
                <c:pt idx="58">
                  <c:v>1740</c:v>
                </c:pt>
                <c:pt idx="59">
                  <c:v>1770</c:v>
                </c:pt>
                <c:pt idx="60">
                  <c:v>1800</c:v>
                </c:pt>
                <c:pt idx="61">
                  <c:v>1830</c:v>
                </c:pt>
                <c:pt idx="62">
                  <c:v>1860</c:v>
                </c:pt>
                <c:pt idx="63">
                  <c:v>1890</c:v>
                </c:pt>
                <c:pt idx="64">
                  <c:v>1920</c:v>
                </c:pt>
                <c:pt idx="65">
                  <c:v>1950</c:v>
                </c:pt>
                <c:pt idx="66">
                  <c:v>1980</c:v>
                </c:pt>
                <c:pt idx="67">
                  <c:v>2010</c:v>
                </c:pt>
                <c:pt idx="68">
                  <c:v>2040</c:v>
                </c:pt>
                <c:pt idx="69">
                  <c:v>2070</c:v>
                </c:pt>
                <c:pt idx="70">
                  <c:v>2100</c:v>
                </c:pt>
                <c:pt idx="71">
                  <c:v>2130</c:v>
                </c:pt>
                <c:pt idx="72">
                  <c:v>2160</c:v>
                </c:pt>
                <c:pt idx="73">
                  <c:v>2190</c:v>
                </c:pt>
                <c:pt idx="74">
                  <c:v>2220</c:v>
                </c:pt>
                <c:pt idx="75">
                  <c:v>2250</c:v>
                </c:pt>
              </c:numCache>
            </c:numRef>
          </c:cat>
          <c:val>
            <c:numRef>
              <c:f>Sites!$K$2:$K$77</c:f>
              <c:numCache>
                <c:formatCode>General</c:formatCode>
                <c:ptCount val="76"/>
                <c:pt idx="0">
                  <c:v>0</c:v>
                </c:pt>
                <c:pt idx="1">
                  <c:v>6</c:v>
                </c:pt>
                <c:pt idx="2">
                  <c:v>11</c:v>
                </c:pt>
                <c:pt idx="3">
                  <c:v>18</c:v>
                </c:pt>
                <c:pt idx="4">
                  <c:v>21</c:v>
                </c:pt>
                <c:pt idx="5">
                  <c:v>25</c:v>
                </c:pt>
                <c:pt idx="6">
                  <c:v>30</c:v>
                </c:pt>
                <c:pt idx="7">
                  <c:v>34</c:v>
                </c:pt>
                <c:pt idx="8">
                  <c:v>36</c:v>
                </c:pt>
                <c:pt idx="9">
                  <c:v>38</c:v>
                </c:pt>
                <c:pt idx="10">
                  <c:v>42</c:v>
                </c:pt>
                <c:pt idx="11">
                  <c:v>43</c:v>
                </c:pt>
                <c:pt idx="12">
                  <c:v>44</c:v>
                </c:pt>
                <c:pt idx="13">
                  <c:v>49</c:v>
                </c:pt>
                <c:pt idx="14">
                  <c:v>55</c:v>
                </c:pt>
                <c:pt idx="15">
                  <c:v>57</c:v>
                </c:pt>
                <c:pt idx="16">
                  <c:v>60</c:v>
                </c:pt>
                <c:pt idx="17">
                  <c:v>62</c:v>
                </c:pt>
                <c:pt idx="32">
                  <c:v>0</c:v>
                </c:pt>
                <c:pt idx="33">
                  <c:v>12</c:v>
                </c:pt>
                <c:pt idx="34">
                  <c:v>19</c:v>
                </c:pt>
                <c:pt idx="35">
                  <c:v>23</c:v>
                </c:pt>
                <c:pt idx="36">
                  <c:v>30</c:v>
                </c:pt>
                <c:pt idx="37">
                  <c:v>36</c:v>
                </c:pt>
                <c:pt idx="38">
                  <c:v>42</c:v>
                </c:pt>
                <c:pt idx="39">
                  <c:v>49</c:v>
                </c:pt>
                <c:pt idx="40">
                  <c:v>50</c:v>
                </c:pt>
                <c:pt idx="41">
                  <c:v>52</c:v>
                </c:pt>
                <c:pt idx="42">
                  <c:v>56</c:v>
                </c:pt>
                <c:pt idx="43">
                  <c:v>58</c:v>
                </c:pt>
                <c:pt idx="44">
                  <c:v>61</c:v>
                </c:pt>
                <c:pt idx="45">
                  <c:v>63</c:v>
                </c:pt>
                <c:pt idx="46">
                  <c:v>63</c:v>
                </c:pt>
                <c:pt idx="47">
                  <c:v>64</c:v>
                </c:pt>
                <c:pt idx="48">
                  <c:v>66</c:v>
                </c:pt>
                <c:pt idx="49">
                  <c:v>68</c:v>
                </c:pt>
                <c:pt idx="50">
                  <c:v>68</c:v>
                </c:pt>
                <c:pt idx="51">
                  <c:v>69</c:v>
                </c:pt>
                <c:pt idx="52">
                  <c:v>69</c:v>
                </c:pt>
                <c:pt idx="53">
                  <c:v>70</c:v>
                </c:pt>
                <c:pt idx="54">
                  <c:v>70</c:v>
                </c:pt>
                <c:pt idx="55">
                  <c:v>72</c:v>
                </c:pt>
                <c:pt idx="56">
                  <c:v>73</c:v>
                </c:pt>
                <c:pt idx="57">
                  <c:v>73</c:v>
                </c:pt>
                <c:pt idx="58">
                  <c:v>74</c:v>
                </c:pt>
                <c:pt idx="59">
                  <c:v>74</c:v>
                </c:pt>
                <c:pt idx="60">
                  <c:v>74</c:v>
                </c:pt>
                <c:pt idx="61">
                  <c:v>75</c:v>
                </c:pt>
                <c:pt idx="62">
                  <c:v>77</c:v>
                </c:pt>
                <c:pt idx="63">
                  <c:v>78</c:v>
                </c:pt>
                <c:pt idx="64">
                  <c:v>79</c:v>
                </c:pt>
                <c:pt idx="65">
                  <c:v>81</c:v>
                </c:pt>
                <c:pt idx="66">
                  <c:v>82</c:v>
                </c:pt>
                <c:pt idx="67">
                  <c:v>83</c:v>
                </c:pt>
                <c:pt idx="68">
                  <c:v>84</c:v>
                </c:pt>
                <c:pt idx="69">
                  <c:v>84</c:v>
                </c:pt>
                <c:pt idx="70">
                  <c:v>84</c:v>
                </c:pt>
                <c:pt idx="71">
                  <c:v>85</c:v>
                </c:pt>
                <c:pt idx="72">
                  <c:v>86</c:v>
                </c:pt>
                <c:pt idx="73">
                  <c:v>88</c:v>
                </c:pt>
                <c:pt idx="74">
                  <c:v>88</c:v>
                </c:pt>
                <c:pt idx="75">
                  <c:v>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1F1-4E07-AD58-4B3A61E8C6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55795224"/>
        <c:axId val="355801496"/>
      </c:lineChart>
      <c:catAx>
        <c:axId val="355795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5801496"/>
        <c:crosses val="autoZero"/>
        <c:auto val="1"/>
        <c:lblAlgn val="ctr"/>
        <c:lblOffset val="100"/>
        <c:noMultiLvlLbl val="0"/>
      </c:catAx>
      <c:valAx>
        <c:axId val="355801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5795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n-US" sz="1600"/>
              <a:t>IMS3 Study Cumulative Response</a:t>
            </a:r>
            <a:r>
              <a:rPr lang="en-US" sz="1600" baseline="0"/>
              <a:t> Rate</a:t>
            </a:r>
            <a:endParaRPr lang="en-US" sz="1600"/>
          </a:p>
        </c:rich>
      </c:tx>
      <c:layout>
        <c:manualLayout>
          <c:xMode val="edge"/>
          <c:yMode val="edge"/>
          <c:x val="1.2558737202451521E-2"/>
          <c:y val="1.062365061719355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8.46484817878283E-2"/>
          <c:y val="0.20274747098202894"/>
          <c:w val="0.88969550443777112"/>
          <c:h val="0.65500012204078828"/>
        </c:manualLayout>
      </c:layout>
      <c:scatterChart>
        <c:scatterStyle val="lineMarker"/>
        <c:varyColors val="0"/>
        <c:ser>
          <c:idx val="6"/>
          <c:order val="0"/>
          <c:tx>
            <c:strRef>
              <c:f>'IMS3'!$O$1</c:f>
              <c:strCache>
                <c:ptCount val="1"/>
                <c:pt idx="0">
                  <c:v>Arm 1 Cumulative Response Rate</c:v>
                </c:pt>
              </c:strCache>
            </c:strRef>
          </c:tx>
          <c:spPr>
            <a:ln w="15875">
              <a:solidFill>
                <a:srgbClr val="FF0000"/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rgbClr val="FF0000"/>
                </a:solidFill>
              </a:ln>
            </c:spPr>
          </c:marker>
          <c:xVal>
            <c:numRef>
              <c:f>'IMS3'!$H$2:$H$70</c:f>
              <c:numCache>
                <c:formatCode>General</c:formatCode>
                <c:ptCount val="6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</c:numCache>
            </c:numRef>
          </c:xVal>
          <c:yVal>
            <c:numRef>
              <c:f>'IMS3'!$O$2:$O$70</c:f>
              <c:numCache>
                <c:formatCode>General</c:formatCode>
                <c:ptCount val="69"/>
                <c:pt idx="1">
                  <c:v>0.5</c:v>
                </c:pt>
                <c:pt idx="2">
                  <c:v>0.5</c:v>
                </c:pt>
                <c:pt idx="3">
                  <c:v>0.375</c:v>
                </c:pt>
                <c:pt idx="4">
                  <c:v>0.45454545454545453</c:v>
                </c:pt>
                <c:pt idx="5">
                  <c:v>0.42857142857142855</c:v>
                </c:pt>
                <c:pt idx="6">
                  <c:v>0.5</c:v>
                </c:pt>
                <c:pt idx="7">
                  <c:v>0.47619047619047616</c:v>
                </c:pt>
                <c:pt idx="8">
                  <c:v>0.48</c:v>
                </c:pt>
                <c:pt idx="9">
                  <c:v>0.48571428571428571</c:v>
                </c:pt>
                <c:pt idx="10">
                  <c:v>0.47619047619047616</c:v>
                </c:pt>
                <c:pt idx="11">
                  <c:v>0.48936170212765956</c:v>
                </c:pt>
                <c:pt idx="12">
                  <c:v>0.47169811320754718</c:v>
                </c:pt>
                <c:pt idx="13">
                  <c:v>0.48333333333333334</c:v>
                </c:pt>
                <c:pt idx="14">
                  <c:v>0.5</c:v>
                </c:pt>
                <c:pt idx="15">
                  <c:v>0.49315068493150682</c:v>
                </c:pt>
                <c:pt idx="16">
                  <c:v>0.47435897435897434</c:v>
                </c:pt>
                <c:pt idx="17">
                  <c:v>0.43023255813953487</c:v>
                </c:pt>
                <c:pt idx="18">
                  <c:v>0.42105263157894735</c:v>
                </c:pt>
                <c:pt idx="19">
                  <c:v>0.42156862745098039</c:v>
                </c:pt>
                <c:pt idx="20">
                  <c:v>0.41904761904761906</c:v>
                </c:pt>
                <c:pt idx="21">
                  <c:v>0.4247787610619469</c:v>
                </c:pt>
                <c:pt idx="22">
                  <c:v>0.41666666666666669</c:v>
                </c:pt>
                <c:pt idx="23">
                  <c:v>0.41269841269841268</c:v>
                </c:pt>
                <c:pt idx="24">
                  <c:v>0.4</c:v>
                </c:pt>
                <c:pt idx="25">
                  <c:v>0.38805970149253732</c:v>
                </c:pt>
                <c:pt idx="26">
                  <c:v>0.38571428571428573</c:v>
                </c:pt>
                <c:pt idx="27">
                  <c:v>0.3904109589041096</c:v>
                </c:pt>
                <c:pt idx="28">
                  <c:v>0.39215686274509803</c:v>
                </c:pt>
                <c:pt idx="29">
                  <c:v>0.39102564102564102</c:v>
                </c:pt>
                <c:pt idx="30">
                  <c:v>0.39880952380952384</c:v>
                </c:pt>
                <c:pt idx="31">
                  <c:v>0.39772727272727271</c:v>
                </c:pt>
                <c:pt idx="32">
                  <c:v>0.4</c:v>
                </c:pt>
                <c:pt idx="33">
                  <c:v>0.40322580645161288</c:v>
                </c:pt>
                <c:pt idx="34">
                  <c:v>0.39790575916230364</c:v>
                </c:pt>
                <c:pt idx="35">
                  <c:v>0.39086294416243655</c:v>
                </c:pt>
                <c:pt idx="36">
                  <c:v>0.40291262135922329</c:v>
                </c:pt>
                <c:pt idx="37">
                  <c:v>0.40930232558139534</c:v>
                </c:pt>
                <c:pt idx="38">
                  <c:v>0.40825688073394495</c:v>
                </c:pt>
                <c:pt idx="39">
                  <c:v>0.41592920353982299</c:v>
                </c:pt>
                <c:pt idx="40">
                  <c:v>0.41201716738197425</c:v>
                </c:pt>
                <c:pt idx="41">
                  <c:v>0.40928270042194093</c:v>
                </c:pt>
                <c:pt idx="42">
                  <c:v>0.40833333333333333</c:v>
                </c:pt>
                <c:pt idx="43">
                  <c:v>0.41295546558704455</c:v>
                </c:pt>
                <c:pt idx="44">
                  <c:v>0.4140625</c:v>
                </c:pt>
                <c:pt idx="45">
                  <c:v>0.40909090909090912</c:v>
                </c:pt>
                <c:pt idx="46">
                  <c:v>0.4200743494423792</c:v>
                </c:pt>
                <c:pt idx="47">
                  <c:v>0.42124542124542125</c:v>
                </c:pt>
                <c:pt idx="48">
                  <c:v>0.42348754448398579</c:v>
                </c:pt>
                <c:pt idx="49">
                  <c:v>0.426056338028169</c:v>
                </c:pt>
                <c:pt idx="50">
                  <c:v>0.42140468227424749</c:v>
                </c:pt>
                <c:pt idx="51">
                  <c:v>0.41747572815533979</c:v>
                </c:pt>
                <c:pt idx="52">
                  <c:v>0.41666666666666669</c:v>
                </c:pt>
                <c:pt idx="53">
                  <c:v>0.41379310344827586</c:v>
                </c:pt>
                <c:pt idx="54">
                  <c:v>0.4148606811145511</c:v>
                </c:pt>
                <c:pt idx="55">
                  <c:v>0.41389728096676737</c:v>
                </c:pt>
                <c:pt idx="56">
                  <c:v>0.41642228739002934</c:v>
                </c:pt>
                <c:pt idx="57">
                  <c:v>0.41666666666666669</c:v>
                </c:pt>
                <c:pt idx="58">
                  <c:v>0.42209631728045327</c:v>
                </c:pt>
                <c:pt idx="59">
                  <c:v>0.42382271468144045</c:v>
                </c:pt>
                <c:pt idx="60">
                  <c:v>0.42391304347826086</c:v>
                </c:pt>
                <c:pt idx="61">
                  <c:v>0.42399999999999999</c:v>
                </c:pt>
                <c:pt idx="62">
                  <c:v>0.41666666666666669</c:v>
                </c:pt>
                <c:pt idx="63">
                  <c:v>0.41116751269035534</c:v>
                </c:pt>
                <c:pt idx="64">
                  <c:v>0.41523341523341523</c:v>
                </c:pt>
                <c:pt idx="65">
                  <c:v>0.41527446300715992</c:v>
                </c:pt>
                <c:pt idx="66">
                  <c:v>0.41509433962264153</c:v>
                </c:pt>
                <c:pt idx="67">
                  <c:v>0.413953488372093</c:v>
                </c:pt>
                <c:pt idx="68">
                  <c:v>0.41474654377880182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552-4AE3-9623-A3EF7EB630FF}"/>
            </c:ext>
          </c:extLst>
        </c:ser>
        <c:ser>
          <c:idx val="7"/>
          <c:order val="1"/>
          <c:tx>
            <c:strRef>
              <c:f>'IMS3'!$P$1</c:f>
              <c:strCache>
                <c:ptCount val="1"/>
                <c:pt idx="0">
                  <c:v>Arm 2 Cumulative Response Rate</c:v>
                </c:pt>
              </c:strCache>
            </c:strRef>
          </c:tx>
          <c:spPr>
            <a:ln w="15875">
              <a:solidFill>
                <a:srgbClr val="002060"/>
              </a:solidFill>
            </a:ln>
          </c:spPr>
          <c:marker>
            <c:symbol val="square"/>
            <c:size val="3"/>
            <c:spPr>
              <a:solidFill>
                <a:schemeClr val="bg1"/>
              </a:solidFill>
              <a:ln>
                <a:solidFill>
                  <a:srgbClr val="002060"/>
                </a:solidFill>
              </a:ln>
            </c:spPr>
          </c:marker>
          <c:xVal>
            <c:numRef>
              <c:f>'IMS3'!$H$2:$H$70</c:f>
              <c:numCache>
                <c:formatCode>General</c:formatCode>
                <c:ptCount val="6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</c:numCache>
            </c:numRef>
          </c:xVal>
          <c:yVal>
            <c:numRef>
              <c:f>'IMS3'!$P$2:$P$70</c:f>
              <c:numCache>
                <c:formatCode>General</c:formatCode>
                <c:ptCount val="69"/>
                <c:pt idx="1">
                  <c:v>0.5</c:v>
                </c:pt>
                <c:pt idx="2">
                  <c:v>0.5</c:v>
                </c:pt>
                <c:pt idx="4">
                  <c:v>0.6</c:v>
                </c:pt>
                <c:pt idx="6">
                  <c:v>0.55555555555555558</c:v>
                </c:pt>
                <c:pt idx="7">
                  <c:v>0.58333333333333337</c:v>
                </c:pt>
                <c:pt idx="8">
                  <c:v>0.5</c:v>
                </c:pt>
                <c:pt idx="9">
                  <c:v>0.42105263157894735</c:v>
                </c:pt>
                <c:pt idx="10">
                  <c:v>0.36363636363636365</c:v>
                </c:pt>
                <c:pt idx="11">
                  <c:v>0.33333333333333331</c:v>
                </c:pt>
                <c:pt idx="12">
                  <c:v>0.34615384615384615</c:v>
                </c:pt>
                <c:pt idx="13">
                  <c:v>0.35714285714285715</c:v>
                </c:pt>
                <c:pt idx="14">
                  <c:v>0.375</c:v>
                </c:pt>
                <c:pt idx="15">
                  <c:v>0.39473684210526316</c:v>
                </c:pt>
                <c:pt idx="16">
                  <c:v>0.41025641025641024</c:v>
                </c:pt>
                <c:pt idx="17">
                  <c:v>0.43902439024390244</c:v>
                </c:pt>
                <c:pt idx="18">
                  <c:v>0.41860465116279072</c:v>
                </c:pt>
                <c:pt idx="19">
                  <c:v>0.43478260869565216</c:v>
                </c:pt>
                <c:pt idx="20">
                  <c:v>0.43137254901960786</c:v>
                </c:pt>
                <c:pt idx="21">
                  <c:v>0.4642857142857143</c:v>
                </c:pt>
                <c:pt idx="22">
                  <c:v>0.46666666666666667</c:v>
                </c:pt>
                <c:pt idx="23">
                  <c:v>0.45901639344262296</c:v>
                </c:pt>
                <c:pt idx="24">
                  <c:v>0.4264705882352941</c:v>
                </c:pt>
                <c:pt idx="25">
                  <c:v>0.42253521126760563</c:v>
                </c:pt>
                <c:pt idx="26">
                  <c:v>0.41891891891891891</c:v>
                </c:pt>
                <c:pt idx="28">
                  <c:v>0.4358974358974359</c:v>
                </c:pt>
                <c:pt idx="29">
                  <c:v>0.42499999999999999</c:v>
                </c:pt>
                <c:pt idx="30">
                  <c:v>0.41463414634146339</c:v>
                </c:pt>
                <c:pt idx="31">
                  <c:v>0.43181818181818182</c:v>
                </c:pt>
                <c:pt idx="32">
                  <c:v>0.42391304347826086</c:v>
                </c:pt>
                <c:pt idx="33">
                  <c:v>0.42105263157894735</c:v>
                </c:pt>
                <c:pt idx="34">
                  <c:v>0.41414141414141414</c:v>
                </c:pt>
                <c:pt idx="35">
                  <c:v>0.41</c:v>
                </c:pt>
                <c:pt idx="36">
                  <c:v>0.39805825242718446</c:v>
                </c:pt>
                <c:pt idx="37">
                  <c:v>0.40952380952380951</c:v>
                </c:pt>
                <c:pt idx="38">
                  <c:v>0.41666666666666669</c:v>
                </c:pt>
                <c:pt idx="39">
                  <c:v>0.4144144144144144</c:v>
                </c:pt>
                <c:pt idx="40">
                  <c:v>0.4</c:v>
                </c:pt>
                <c:pt idx="41">
                  <c:v>0.41025641025641024</c:v>
                </c:pt>
                <c:pt idx="42">
                  <c:v>0.4</c:v>
                </c:pt>
                <c:pt idx="43">
                  <c:v>0.39516129032258063</c:v>
                </c:pt>
                <c:pt idx="44">
                  <c:v>0.390625</c:v>
                </c:pt>
                <c:pt idx="45">
                  <c:v>0.3923076923076923</c:v>
                </c:pt>
                <c:pt idx="46">
                  <c:v>0.39849624060150374</c:v>
                </c:pt>
                <c:pt idx="47">
                  <c:v>0.40875912408759124</c:v>
                </c:pt>
                <c:pt idx="48">
                  <c:v>0.41007194244604317</c:v>
                </c:pt>
                <c:pt idx="49">
                  <c:v>0.41379310344827586</c:v>
                </c:pt>
                <c:pt idx="50">
                  <c:v>0.40816326530612246</c:v>
                </c:pt>
                <c:pt idx="51">
                  <c:v>0.40268456375838924</c:v>
                </c:pt>
                <c:pt idx="52">
                  <c:v>0.40131578947368424</c:v>
                </c:pt>
                <c:pt idx="53">
                  <c:v>0.40909090909090912</c:v>
                </c:pt>
                <c:pt idx="54">
                  <c:v>0.42038216560509556</c:v>
                </c:pt>
                <c:pt idx="55">
                  <c:v>0.41772151898734178</c:v>
                </c:pt>
                <c:pt idx="56">
                  <c:v>0.42236024844720499</c:v>
                </c:pt>
                <c:pt idx="57">
                  <c:v>0.42592592592592593</c:v>
                </c:pt>
                <c:pt idx="58">
                  <c:v>0.41764705882352943</c:v>
                </c:pt>
                <c:pt idx="59">
                  <c:v>0.41954022988505746</c:v>
                </c:pt>
                <c:pt idx="60">
                  <c:v>0.41714285714285715</c:v>
                </c:pt>
                <c:pt idx="61">
                  <c:v>0.42222222222222222</c:v>
                </c:pt>
                <c:pt idx="62">
                  <c:v>0.41621621621621624</c:v>
                </c:pt>
                <c:pt idx="63">
                  <c:v>0.40526315789473683</c:v>
                </c:pt>
                <c:pt idx="64">
                  <c:v>0.40206185567010311</c:v>
                </c:pt>
                <c:pt idx="65">
                  <c:v>0.40298507462686567</c:v>
                </c:pt>
                <c:pt idx="66">
                  <c:v>0.40865384615384615</c:v>
                </c:pt>
                <c:pt idx="67">
                  <c:v>0.39908256880733944</c:v>
                </c:pt>
                <c:pt idx="68">
                  <c:v>0.40540540540540543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552-4AE3-9623-A3EF7EB630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37726152"/>
        <c:axId val="537725760"/>
      </c:scatterChart>
      <c:valAx>
        <c:axId val="537726152"/>
        <c:scaling>
          <c:orientation val="minMax"/>
          <c:max val="70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537725760"/>
        <c:crosses val="autoZero"/>
        <c:crossBetween val="midCat"/>
      </c:valAx>
      <c:valAx>
        <c:axId val="537725760"/>
        <c:scaling>
          <c:orientation val="minMax"/>
          <c:max val="0.60000000000000009"/>
          <c:min val="0.2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/>
                  <a:t>Response Rate</a:t>
                </a:r>
              </a:p>
            </c:rich>
          </c:tx>
          <c:layout>
            <c:manualLayout>
              <c:xMode val="edge"/>
              <c:yMode val="edge"/>
              <c:x val="0"/>
              <c:y val="0.3355302910993662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537726152"/>
        <c:crosses val="autoZero"/>
        <c:crossBetween val="midCat"/>
        <c:majorUnit val="0.1"/>
      </c:valAx>
      <c:spPr>
        <a:solidFill>
          <a:schemeClr val="bg1"/>
        </a:solidFill>
        <a:ln>
          <a:solidFill>
            <a:schemeClr val="bg1">
              <a:lumMod val="5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6147321449551042"/>
          <c:y val="1.6577116860046755E-2"/>
          <c:w val="0.38344387987443657"/>
          <c:h val="0.13910360436610045"/>
        </c:manualLayout>
      </c:layout>
      <c:overlay val="0"/>
      <c:spPr>
        <a:solidFill>
          <a:srgbClr val="FFFFCC"/>
        </a:solidFill>
        <a:ln>
          <a:solidFill>
            <a:schemeClr val="bg1">
              <a:lumMod val="50000"/>
            </a:schemeClr>
          </a:solidFill>
        </a:ln>
      </c:spPr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ln>
      <a:solidFill>
        <a:schemeClr val="bg1">
          <a:lumMod val="50000"/>
        </a:schemeClr>
      </a:solidFill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n-US" sz="1600" dirty="0"/>
              <a:t>ALIAS2 Study Cumulative Response</a:t>
            </a:r>
            <a:r>
              <a:rPr lang="en-US" sz="1600" baseline="0" dirty="0"/>
              <a:t> Rate</a:t>
            </a:r>
            <a:endParaRPr lang="en-US" sz="1600" dirty="0"/>
          </a:p>
        </c:rich>
      </c:tx>
      <c:layout>
        <c:manualLayout>
          <c:xMode val="edge"/>
          <c:yMode val="edge"/>
          <c:x val="1.2758721908230424E-2"/>
          <c:y val="2.9171949173545826E-3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7.8527178151440336E-2"/>
          <c:y val="0.1668615920740858"/>
          <c:w val="0.89581680498265315"/>
          <c:h val="0.67429483107462629"/>
        </c:manualLayout>
      </c:layout>
      <c:scatterChart>
        <c:scatterStyle val="lineMarker"/>
        <c:varyColors val="0"/>
        <c:ser>
          <c:idx val="6"/>
          <c:order val="0"/>
          <c:tx>
            <c:strRef>
              <c:f>ALIAS2!$O$1</c:f>
              <c:strCache>
                <c:ptCount val="1"/>
                <c:pt idx="0">
                  <c:v>Arm 1 Cumulative Response Rate</c:v>
                </c:pt>
              </c:strCache>
            </c:strRef>
          </c:tx>
          <c:spPr>
            <a:ln w="15875">
              <a:solidFill>
                <a:srgbClr val="FF0000"/>
              </a:solidFill>
            </a:ln>
          </c:spPr>
          <c:marker>
            <c:symbol val="circle"/>
            <c:size val="3"/>
            <c:spPr>
              <a:solidFill>
                <a:schemeClr val="bg1"/>
              </a:solidFill>
              <a:ln w="3175">
                <a:solidFill>
                  <a:srgbClr val="FF0000"/>
                </a:solidFill>
              </a:ln>
            </c:spPr>
          </c:marker>
          <c:xVal>
            <c:numRef>
              <c:f>ALIAS2!$H$2:$H$60</c:f>
              <c:numCache>
                <c:formatCode>General</c:formatCode>
                <c:ptCount val="5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</c:numCache>
            </c:numRef>
          </c:xVal>
          <c:yVal>
            <c:numRef>
              <c:f>ALIAS2!$O$2:$O$60</c:f>
              <c:numCache>
                <c:formatCode>0.0000</c:formatCode>
                <c:ptCount val="59"/>
                <c:pt idx="0">
                  <c:v>0.5714285714285714</c:v>
                </c:pt>
                <c:pt idx="1">
                  <c:v>0.4375</c:v>
                </c:pt>
                <c:pt idx="2">
                  <c:v>0.47619047619047616</c:v>
                </c:pt>
                <c:pt idx="3">
                  <c:v>0.41935483870967744</c:v>
                </c:pt>
                <c:pt idx="4">
                  <c:v>0.4358974358974359</c:v>
                </c:pt>
                <c:pt idx="5">
                  <c:v>0.41666666666666669</c:v>
                </c:pt>
                <c:pt idx="6">
                  <c:v>0.41935483870967744</c:v>
                </c:pt>
                <c:pt idx="7">
                  <c:v>0.44444444444444442</c:v>
                </c:pt>
                <c:pt idx="8">
                  <c:v>0.43902439024390244</c:v>
                </c:pt>
                <c:pt idx="9">
                  <c:v>0.45263157894736844</c:v>
                </c:pt>
                <c:pt idx="10">
                  <c:v>0.43269230769230771</c:v>
                </c:pt>
                <c:pt idx="11">
                  <c:v>0.42105263157894735</c:v>
                </c:pt>
                <c:pt idx="12">
                  <c:v>0.432</c:v>
                </c:pt>
                <c:pt idx="13">
                  <c:v>0.42857142857142855</c:v>
                </c:pt>
                <c:pt idx="14">
                  <c:v>0.44680851063829785</c:v>
                </c:pt>
                <c:pt idx="15">
                  <c:v>0.44666666666666666</c:v>
                </c:pt>
                <c:pt idx="16">
                  <c:v>0.44654088050314467</c:v>
                </c:pt>
                <c:pt idx="17">
                  <c:v>0.45238095238095238</c:v>
                </c:pt>
                <c:pt idx="18">
                  <c:v>0.45714285714285713</c:v>
                </c:pt>
                <c:pt idx="19">
                  <c:v>0.45652173913043476</c:v>
                </c:pt>
                <c:pt idx="20">
                  <c:v>0.45128205128205129</c:v>
                </c:pt>
                <c:pt idx="21">
                  <c:v>0.47058823529411764</c:v>
                </c:pt>
                <c:pt idx="22">
                  <c:v>0.47222222222222221</c:v>
                </c:pt>
                <c:pt idx="23">
                  <c:v>0.47807017543859648</c:v>
                </c:pt>
                <c:pt idx="24">
                  <c:v>0.47659574468085109</c:v>
                </c:pt>
                <c:pt idx="25">
                  <c:v>0.46613545816733065</c:v>
                </c:pt>
                <c:pt idx="26">
                  <c:v>0.45593869731800768</c:v>
                </c:pt>
                <c:pt idx="27">
                  <c:v>0.45895522388059701</c:v>
                </c:pt>
                <c:pt idx="28">
                  <c:v>0.4460431654676259</c:v>
                </c:pt>
                <c:pt idx="29">
                  <c:v>0.4329896907216495</c:v>
                </c:pt>
                <c:pt idx="30">
                  <c:v>0.43564356435643564</c:v>
                </c:pt>
                <c:pt idx="31">
                  <c:v>0.44193548387096776</c:v>
                </c:pt>
                <c:pt idx="32">
                  <c:v>0.43925233644859812</c:v>
                </c:pt>
                <c:pt idx="33">
                  <c:v>0.43504531722054379</c:v>
                </c:pt>
                <c:pt idx="34">
                  <c:v>0.43023255813953487</c:v>
                </c:pt>
                <c:pt idx="35">
                  <c:v>0.43098591549295773</c:v>
                </c:pt>
                <c:pt idx="36">
                  <c:v>0.4293628808864266</c:v>
                </c:pt>
                <c:pt idx="37">
                  <c:v>0.42779291553133514</c:v>
                </c:pt>
                <c:pt idx="38">
                  <c:v>0.42328042328042326</c:v>
                </c:pt>
                <c:pt idx="39">
                  <c:v>0.42368421052631577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D809-42B4-BCCC-34C5780AFFF5}"/>
            </c:ext>
          </c:extLst>
        </c:ser>
        <c:ser>
          <c:idx val="7"/>
          <c:order val="1"/>
          <c:tx>
            <c:strRef>
              <c:f>ALIAS2!$P$1</c:f>
              <c:strCache>
                <c:ptCount val="1"/>
                <c:pt idx="0">
                  <c:v>Arm 2 Cumulative Response Rate</c:v>
                </c:pt>
              </c:strCache>
            </c:strRef>
          </c:tx>
          <c:spPr>
            <a:ln w="15875">
              <a:solidFill>
                <a:srgbClr val="002060"/>
              </a:solidFill>
            </a:ln>
          </c:spPr>
          <c:marker>
            <c:symbol val="square"/>
            <c:size val="3"/>
            <c:spPr>
              <a:solidFill>
                <a:schemeClr val="bg1"/>
              </a:solidFill>
              <a:ln>
                <a:solidFill>
                  <a:srgbClr val="002060"/>
                </a:solidFill>
              </a:ln>
            </c:spPr>
          </c:marker>
          <c:xVal>
            <c:numRef>
              <c:f>ALIAS2!$H$2:$H$60</c:f>
              <c:numCache>
                <c:formatCode>General</c:formatCode>
                <c:ptCount val="5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</c:numCache>
            </c:numRef>
          </c:xVal>
          <c:yVal>
            <c:numRef>
              <c:f>ALIAS2!$P$2:$P$60</c:f>
              <c:numCache>
                <c:formatCode>0.0000</c:formatCode>
                <c:ptCount val="59"/>
                <c:pt idx="0">
                  <c:v>0.44444444444444442</c:v>
                </c:pt>
                <c:pt idx="1">
                  <c:v>0.26666666666666666</c:v>
                </c:pt>
                <c:pt idx="2">
                  <c:v>0.33333333333333331</c:v>
                </c:pt>
                <c:pt idx="3">
                  <c:v>0.28125</c:v>
                </c:pt>
                <c:pt idx="4">
                  <c:v>0.26829268292682928</c:v>
                </c:pt>
                <c:pt idx="5">
                  <c:v>0.3125</c:v>
                </c:pt>
                <c:pt idx="6">
                  <c:v>0.40677966101694918</c:v>
                </c:pt>
                <c:pt idx="7">
                  <c:v>0.37313432835820898</c:v>
                </c:pt>
                <c:pt idx="8">
                  <c:v>0.34177215189873417</c:v>
                </c:pt>
                <c:pt idx="9">
                  <c:v>0.32954545454545453</c:v>
                </c:pt>
                <c:pt idx="10">
                  <c:v>0.32989690721649484</c:v>
                </c:pt>
                <c:pt idx="11">
                  <c:v>0.32710280373831774</c:v>
                </c:pt>
                <c:pt idx="12">
                  <c:v>0.31896551724137934</c:v>
                </c:pt>
                <c:pt idx="13">
                  <c:v>0.31451612903225806</c:v>
                </c:pt>
                <c:pt idx="14">
                  <c:v>0.32558139534883723</c:v>
                </c:pt>
                <c:pt idx="15">
                  <c:v>0.33571428571428569</c:v>
                </c:pt>
                <c:pt idx="16">
                  <c:v>0.3443708609271523</c:v>
                </c:pt>
                <c:pt idx="17">
                  <c:v>0.35802469135802467</c:v>
                </c:pt>
                <c:pt idx="18">
                  <c:v>0.36</c:v>
                </c:pt>
                <c:pt idx="19">
                  <c:v>0.37297297297297299</c:v>
                </c:pt>
                <c:pt idx="20">
                  <c:v>0.37435897435897436</c:v>
                </c:pt>
                <c:pt idx="21">
                  <c:v>0.37623762376237624</c:v>
                </c:pt>
                <c:pt idx="22">
                  <c:v>0.37864077669902912</c:v>
                </c:pt>
                <c:pt idx="23">
                  <c:v>0.39170506912442399</c:v>
                </c:pt>
                <c:pt idx="24">
                  <c:v>0.39473684210526316</c:v>
                </c:pt>
                <c:pt idx="25">
                  <c:v>0.3991769547325103</c:v>
                </c:pt>
                <c:pt idx="26">
                  <c:v>0.38823529411764707</c:v>
                </c:pt>
                <c:pt idx="27">
                  <c:v>0.38931297709923662</c:v>
                </c:pt>
                <c:pt idx="28">
                  <c:v>0.3860294117647059</c:v>
                </c:pt>
                <c:pt idx="29">
                  <c:v>0.40350877192982454</c:v>
                </c:pt>
                <c:pt idx="30">
                  <c:v>0.41554054054054052</c:v>
                </c:pt>
                <c:pt idx="31">
                  <c:v>0.4098360655737705</c:v>
                </c:pt>
                <c:pt idx="32">
                  <c:v>0.41846153846153844</c:v>
                </c:pt>
                <c:pt idx="33">
                  <c:v>0.4212121212121212</c:v>
                </c:pt>
                <c:pt idx="34">
                  <c:v>0.4289855072463768</c:v>
                </c:pt>
                <c:pt idx="35">
                  <c:v>0.42492917847025496</c:v>
                </c:pt>
                <c:pt idx="36">
                  <c:v>0.42655367231638419</c:v>
                </c:pt>
                <c:pt idx="37">
                  <c:v>0.42896935933147634</c:v>
                </c:pt>
                <c:pt idx="38">
                  <c:v>0.43535620052770446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D809-42B4-BCCC-34C5780AFF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37726936"/>
        <c:axId val="537724584"/>
      </c:scatterChart>
      <c:valAx>
        <c:axId val="537726936"/>
        <c:scaling>
          <c:orientation val="minMax"/>
          <c:max val="70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/>
                  <a:t>Enrollment Month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537724584"/>
        <c:crosses val="autoZero"/>
        <c:crossBetween val="midCat"/>
        <c:majorUnit val="10"/>
      </c:valAx>
      <c:valAx>
        <c:axId val="537724584"/>
        <c:scaling>
          <c:orientation val="minMax"/>
          <c:max val="0.60000000000000009"/>
          <c:min val="0.2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/>
                  <a:t>Response Rate</a:t>
                </a:r>
              </a:p>
            </c:rich>
          </c:tx>
          <c:layout>
            <c:manualLayout>
              <c:xMode val="edge"/>
              <c:yMode val="edge"/>
              <c:x val="2.0186552354618278E-3"/>
              <c:y val="0.32245368848581835"/>
            </c:manualLayout>
          </c:layout>
          <c:overlay val="0"/>
        </c:title>
        <c:numFmt formatCode="0.0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537726936"/>
        <c:crosses val="autoZero"/>
        <c:crossBetween val="midCat"/>
        <c:majorUnit val="0.1"/>
      </c:valAx>
      <c:spPr>
        <a:solidFill>
          <a:schemeClr val="bg1"/>
        </a:solidFill>
        <a:ln>
          <a:solidFill>
            <a:schemeClr val="bg1">
              <a:lumMod val="50000"/>
            </a:schemeClr>
          </a:solidFill>
        </a:ln>
      </c:spPr>
    </c:plotArea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ln>
      <a:solidFill>
        <a:schemeClr val="bg1">
          <a:lumMod val="50000"/>
        </a:schemeClr>
      </a:solidFill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n-US" sz="1600" dirty="0"/>
              <a:t>IMS3 Weighted Ave Response</a:t>
            </a:r>
            <a:r>
              <a:rPr lang="en-US" sz="1600" baseline="0" dirty="0"/>
              <a:t> for Month t</a:t>
            </a:r>
            <a:endParaRPr lang="en-US" sz="1600" dirty="0"/>
          </a:p>
        </c:rich>
      </c:tx>
      <c:layout>
        <c:manualLayout>
          <c:xMode val="edge"/>
          <c:yMode val="edge"/>
          <c:x val="2.4059495958498574E-3"/>
          <c:y val="2.5390748031496064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8.46484817878283E-2"/>
          <c:y val="0.19656390685407904"/>
          <c:w val="0.88891539851254509"/>
          <c:h val="0.6611839240767029"/>
        </c:manualLayout>
      </c:layout>
      <c:scatterChart>
        <c:scatterStyle val="lineMarker"/>
        <c:varyColors val="0"/>
        <c:ser>
          <c:idx val="4"/>
          <c:order val="0"/>
          <c:tx>
            <c:strRef>
              <c:f>'IMS3'!$M$1</c:f>
              <c:strCache>
                <c:ptCount val="1"/>
                <c:pt idx="0">
                  <c:v>Arm 1 Monthly Response Rate</c:v>
                </c:pt>
              </c:strCache>
            </c:strRef>
          </c:tx>
          <c:spPr>
            <a:ln w="19050">
              <a:noFill/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rgbClr val="FF0000"/>
                </a:solidFill>
              </a:ln>
            </c:spPr>
          </c:marker>
          <c:xVal>
            <c:numRef>
              <c:f>'IMS3'!$H$2:$H$70</c:f>
              <c:numCache>
                <c:formatCode>General</c:formatCode>
                <c:ptCount val="6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</c:numCache>
            </c:numRef>
          </c:xVal>
          <c:yVal>
            <c:numRef>
              <c:f>'IMS3'!$M$2:$M$70</c:f>
              <c:numCache>
                <c:formatCode>General</c:formatCode>
                <c:ptCount val="69"/>
                <c:pt idx="0">
                  <c:v>0</c:v>
                </c:pt>
                <c:pt idx="1">
                  <c:v>1</c:v>
                </c:pt>
                <c:pt idx="2">
                  <c:v>0.5</c:v>
                </c:pt>
                <c:pt idx="3">
                  <c:v>0</c:v>
                </c:pt>
                <c:pt idx="4">
                  <c:v>0.66666666666666663</c:v>
                </c:pt>
                <c:pt idx="5">
                  <c:v>0.33333333333333331</c:v>
                </c:pt>
                <c:pt idx="6">
                  <c:v>1</c:v>
                </c:pt>
                <c:pt idx="7">
                  <c:v>0.4</c:v>
                </c:pt>
                <c:pt idx="8">
                  <c:v>0.5</c:v>
                </c:pt>
                <c:pt idx="9">
                  <c:v>0.5</c:v>
                </c:pt>
                <c:pt idx="10">
                  <c:v>0.42857142857142855</c:v>
                </c:pt>
                <c:pt idx="11">
                  <c:v>0.6</c:v>
                </c:pt>
                <c:pt idx="12">
                  <c:v>0.33333333333333331</c:v>
                </c:pt>
                <c:pt idx="13">
                  <c:v>0.5714285714285714</c:v>
                </c:pt>
                <c:pt idx="14">
                  <c:v>0.625</c:v>
                </c:pt>
                <c:pt idx="15">
                  <c:v>0.4</c:v>
                </c:pt>
                <c:pt idx="16">
                  <c:v>0.2</c:v>
                </c:pt>
                <c:pt idx="17">
                  <c:v>0</c:v>
                </c:pt>
                <c:pt idx="18">
                  <c:v>0.33333333333333331</c:v>
                </c:pt>
                <c:pt idx="19">
                  <c:v>0.42857142857142855</c:v>
                </c:pt>
                <c:pt idx="20">
                  <c:v>0.33333333333333331</c:v>
                </c:pt>
                <c:pt idx="21">
                  <c:v>0.5</c:v>
                </c:pt>
                <c:pt idx="22">
                  <c:v>0.2857142857142857</c:v>
                </c:pt>
                <c:pt idx="23">
                  <c:v>0.33333333333333331</c:v>
                </c:pt>
                <c:pt idx="24">
                  <c:v>0</c:v>
                </c:pt>
                <c:pt idx="25">
                  <c:v>0</c:v>
                </c:pt>
                <c:pt idx="26">
                  <c:v>0.33333333333333331</c:v>
                </c:pt>
                <c:pt idx="27">
                  <c:v>0.5</c:v>
                </c:pt>
                <c:pt idx="28">
                  <c:v>0.42857142857142855</c:v>
                </c:pt>
                <c:pt idx="29">
                  <c:v>0.33333333333333331</c:v>
                </c:pt>
                <c:pt idx="30">
                  <c:v>0.5</c:v>
                </c:pt>
                <c:pt idx="31">
                  <c:v>0.375</c:v>
                </c:pt>
                <c:pt idx="32">
                  <c:v>0.5</c:v>
                </c:pt>
                <c:pt idx="33">
                  <c:v>0.5</c:v>
                </c:pt>
                <c:pt idx="34">
                  <c:v>0.2</c:v>
                </c:pt>
                <c:pt idx="35">
                  <c:v>0.16666666666666666</c:v>
                </c:pt>
                <c:pt idx="36">
                  <c:v>0.66666666666666663</c:v>
                </c:pt>
                <c:pt idx="37">
                  <c:v>0.55555555555555558</c:v>
                </c:pt>
                <c:pt idx="38">
                  <c:v>0.33333333333333331</c:v>
                </c:pt>
                <c:pt idx="39">
                  <c:v>0.625</c:v>
                </c:pt>
                <c:pt idx="40">
                  <c:v>0.2857142857142857</c:v>
                </c:pt>
                <c:pt idx="41">
                  <c:v>0.25</c:v>
                </c:pt>
                <c:pt idx="42">
                  <c:v>0.33333333333333331</c:v>
                </c:pt>
                <c:pt idx="43">
                  <c:v>0.5714285714285714</c:v>
                </c:pt>
                <c:pt idx="44">
                  <c:v>0.44444444444444442</c:v>
                </c:pt>
                <c:pt idx="45">
                  <c:v>0.25</c:v>
                </c:pt>
                <c:pt idx="46">
                  <c:v>1</c:v>
                </c:pt>
                <c:pt idx="47">
                  <c:v>0.5</c:v>
                </c:pt>
                <c:pt idx="48">
                  <c:v>0.5</c:v>
                </c:pt>
                <c:pt idx="49">
                  <c:v>0.66666666666666663</c:v>
                </c:pt>
                <c:pt idx="50">
                  <c:v>0.33333333333333331</c:v>
                </c:pt>
                <c:pt idx="51">
                  <c:v>0.3</c:v>
                </c:pt>
                <c:pt idx="52">
                  <c:v>0.33333333333333331</c:v>
                </c:pt>
                <c:pt idx="53">
                  <c:v>0.2857142857142857</c:v>
                </c:pt>
                <c:pt idx="54">
                  <c:v>0.5</c:v>
                </c:pt>
                <c:pt idx="55">
                  <c:v>0.375</c:v>
                </c:pt>
                <c:pt idx="56">
                  <c:v>0.5</c:v>
                </c:pt>
                <c:pt idx="57">
                  <c:v>0.42857142857142855</c:v>
                </c:pt>
                <c:pt idx="58">
                  <c:v>0.8</c:v>
                </c:pt>
                <c:pt idx="59">
                  <c:v>0.5</c:v>
                </c:pt>
                <c:pt idx="60">
                  <c:v>0.42857142857142855</c:v>
                </c:pt>
                <c:pt idx="61">
                  <c:v>0.42857142857142855</c:v>
                </c:pt>
                <c:pt idx="62">
                  <c:v>0.1111111111111111</c:v>
                </c:pt>
                <c:pt idx="63">
                  <c:v>0.2</c:v>
                </c:pt>
                <c:pt idx="64">
                  <c:v>0.53846153846153844</c:v>
                </c:pt>
                <c:pt idx="65">
                  <c:v>0.41666666666666669</c:v>
                </c:pt>
                <c:pt idx="66">
                  <c:v>0.4</c:v>
                </c:pt>
                <c:pt idx="67">
                  <c:v>0.33333333333333331</c:v>
                </c:pt>
                <c:pt idx="68">
                  <c:v>0.5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1B5-4D8C-BE6F-30C1D33229CA}"/>
            </c:ext>
          </c:extLst>
        </c:ser>
        <c:ser>
          <c:idx val="5"/>
          <c:order val="1"/>
          <c:tx>
            <c:strRef>
              <c:f>'IMS3'!$N$1</c:f>
              <c:strCache>
                <c:ptCount val="1"/>
                <c:pt idx="0">
                  <c:v>Arm 2 Monthly Response Rate</c:v>
                </c:pt>
              </c:strCache>
            </c:strRef>
          </c:tx>
          <c:spPr>
            <a:ln w="19050">
              <a:noFill/>
            </a:ln>
          </c:spPr>
          <c:marker>
            <c:symbol val="square"/>
            <c:size val="3"/>
            <c:spPr>
              <a:solidFill>
                <a:schemeClr val="bg1"/>
              </a:solidFill>
              <a:ln>
                <a:solidFill>
                  <a:srgbClr val="002060"/>
                </a:solidFill>
              </a:ln>
            </c:spPr>
          </c:marker>
          <c:xVal>
            <c:numRef>
              <c:f>'IMS3'!$H$2:$H$70</c:f>
              <c:numCache>
                <c:formatCode>General</c:formatCode>
                <c:ptCount val="6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</c:numCache>
            </c:numRef>
          </c:xVal>
          <c:yVal>
            <c:numRef>
              <c:f>'IMS3'!$N$2:$N$70</c:f>
              <c:numCache>
                <c:formatCode>General</c:formatCode>
                <c:ptCount val="69"/>
                <c:pt idx="0">
                  <c:v>0</c:v>
                </c:pt>
                <c:pt idx="1">
                  <c:v>0.5</c:v>
                </c:pt>
                <c:pt idx="2">
                  <c:v>0.5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0.5</c:v>
                </c:pt>
                <c:pt idx="7">
                  <c:v>0.66666666666666663</c:v>
                </c:pt>
                <c:pt idx="8">
                  <c:v>0.25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0.5</c:v>
                </c:pt>
                <c:pt idx="13">
                  <c:v>0.5</c:v>
                </c:pt>
                <c:pt idx="14">
                  <c:v>0.5</c:v>
                </c:pt>
                <c:pt idx="15">
                  <c:v>0.5</c:v>
                </c:pt>
                <c:pt idx="16">
                  <c:v>1</c:v>
                </c:pt>
                <c:pt idx="17">
                  <c:v>1</c:v>
                </c:pt>
                <c:pt idx="18">
                  <c:v>0</c:v>
                </c:pt>
                <c:pt idx="19">
                  <c:v>0.66666666666666663</c:v>
                </c:pt>
                <c:pt idx="20">
                  <c:v>0.4</c:v>
                </c:pt>
                <c:pt idx="21">
                  <c:v>0.8</c:v>
                </c:pt>
                <c:pt idx="22">
                  <c:v>0.5</c:v>
                </c:pt>
                <c:pt idx="23">
                  <c:v>0</c:v>
                </c:pt>
                <c:pt idx="24">
                  <c:v>0.14285714285714285</c:v>
                </c:pt>
                <c:pt idx="25">
                  <c:v>0.33333333333333331</c:v>
                </c:pt>
                <c:pt idx="26">
                  <c:v>0.33333333333333331</c:v>
                </c:pt>
                <c:pt idx="27">
                  <c:v>0</c:v>
                </c:pt>
                <c:pt idx="28">
                  <c:v>0.75</c:v>
                </c:pt>
                <c:pt idx="29">
                  <c:v>0</c:v>
                </c:pt>
                <c:pt idx="30">
                  <c:v>0</c:v>
                </c:pt>
                <c:pt idx="31">
                  <c:v>0.66666666666666663</c:v>
                </c:pt>
                <c:pt idx="32">
                  <c:v>0.25</c:v>
                </c:pt>
                <c:pt idx="33">
                  <c:v>0.33333333333333331</c:v>
                </c:pt>
                <c:pt idx="34">
                  <c:v>0.25</c:v>
                </c:pt>
                <c:pt idx="35">
                  <c:v>0</c:v>
                </c:pt>
                <c:pt idx="36">
                  <c:v>0</c:v>
                </c:pt>
                <c:pt idx="37">
                  <c:v>1</c:v>
                </c:pt>
                <c:pt idx="38">
                  <c:v>0.66666666666666663</c:v>
                </c:pt>
                <c:pt idx="39">
                  <c:v>0.33333333333333331</c:v>
                </c:pt>
                <c:pt idx="40">
                  <c:v>0</c:v>
                </c:pt>
                <c:pt idx="41">
                  <c:v>1</c:v>
                </c:pt>
                <c:pt idx="42">
                  <c:v>0</c:v>
                </c:pt>
                <c:pt idx="43">
                  <c:v>0.25</c:v>
                </c:pt>
                <c:pt idx="44">
                  <c:v>0.25</c:v>
                </c:pt>
                <c:pt idx="45">
                  <c:v>0.5</c:v>
                </c:pt>
                <c:pt idx="46">
                  <c:v>0.66666666666666663</c:v>
                </c:pt>
                <c:pt idx="47">
                  <c:v>0.75</c:v>
                </c:pt>
                <c:pt idx="48">
                  <c:v>0.5</c:v>
                </c:pt>
                <c:pt idx="49">
                  <c:v>0.5</c:v>
                </c:pt>
                <c:pt idx="50">
                  <c:v>0</c:v>
                </c:pt>
                <c:pt idx="51">
                  <c:v>0</c:v>
                </c:pt>
                <c:pt idx="52">
                  <c:v>0.33333333333333331</c:v>
                </c:pt>
                <c:pt idx="53">
                  <c:v>1</c:v>
                </c:pt>
                <c:pt idx="54">
                  <c:v>1</c:v>
                </c:pt>
                <c:pt idx="55">
                  <c:v>0</c:v>
                </c:pt>
                <c:pt idx="56">
                  <c:v>0.66666666666666663</c:v>
                </c:pt>
                <c:pt idx="57">
                  <c:v>1</c:v>
                </c:pt>
                <c:pt idx="58">
                  <c:v>0.25</c:v>
                </c:pt>
                <c:pt idx="59">
                  <c:v>0.5</c:v>
                </c:pt>
                <c:pt idx="60">
                  <c:v>0</c:v>
                </c:pt>
                <c:pt idx="61">
                  <c:v>0.6</c:v>
                </c:pt>
                <c:pt idx="62">
                  <c:v>0.2</c:v>
                </c:pt>
                <c:pt idx="63">
                  <c:v>0</c:v>
                </c:pt>
                <c:pt idx="64">
                  <c:v>0.25</c:v>
                </c:pt>
                <c:pt idx="65">
                  <c:v>0.42857142857142855</c:v>
                </c:pt>
                <c:pt idx="66">
                  <c:v>0.5714285714285714</c:v>
                </c:pt>
                <c:pt idx="67">
                  <c:v>0.2</c:v>
                </c:pt>
                <c:pt idx="68">
                  <c:v>0.75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1B5-4D8C-BE6F-30C1D33229CA}"/>
            </c:ext>
          </c:extLst>
        </c:ser>
        <c:ser>
          <c:idx val="0"/>
          <c:order val="2"/>
          <c:tx>
            <c:strRef>
              <c:f>'IMS3'!$Z$1</c:f>
              <c:strCache>
                <c:ptCount val="1"/>
                <c:pt idx="0">
                  <c:v>Arm 1 Linear Regression</c:v>
                </c:pt>
              </c:strCache>
            </c:strRef>
          </c:tx>
          <c:spPr>
            <a:ln w="15875"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'IMS3'!$H$2:$H$70</c:f>
              <c:numCache>
                <c:formatCode>General</c:formatCode>
                <c:ptCount val="6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</c:numCache>
            </c:numRef>
          </c:xVal>
          <c:yVal>
            <c:numRef>
              <c:f>'IMS3'!$Z$2:$Z$70</c:f>
              <c:numCache>
                <c:formatCode>General</c:formatCode>
                <c:ptCount val="69"/>
                <c:pt idx="0">
                  <c:v>0.41879651886559793</c:v>
                </c:pt>
                <c:pt idx="1">
                  <c:v>0.41868867855713299</c:v>
                </c:pt>
                <c:pt idx="2">
                  <c:v>0.4185808382486681</c:v>
                </c:pt>
                <c:pt idx="3">
                  <c:v>0.41847299794020321</c:v>
                </c:pt>
                <c:pt idx="4">
                  <c:v>0.41836515763173832</c:v>
                </c:pt>
                <c:pt idx="5">
                  <c:v>0.41825731732327337</c:v>
                </c:pt>
                <c:pt idx="6">
                  <c:v>0.41814947701480848</c:v>
                </c:pt>
                <c:pt idx="7">
                  <c:v>0.41804163670634359</c:v>
                </c:pt>
                <c:pt idx="8">
                  <c:v>0.4179337963978787</c:v>
                </c:pt>
                <c:pt idx="9">
                  <c:v>0.41782595608941375</c:v>
                </c:pt>
                <c:pt idx="10">
                  <c:v>0.41771811578094886</c:v>
                </c:pt>
                <c:pt idx="11">
                  <c:v>0.41761027547248397</c:v>
                </c:pt>
                <c:pt idx="12">
                  <c:v>0.41750243516401903</c:v>
                </c:pt>
                <c:pt idx="13">
                  <c:v>0.41739459485555414</c:v>
                </c:pt>
                <c:pt idx="14">
                  <c:v>0.41728675454708924</c:v>
                </c:pt>
                <c:pt idx="15">
                  <c:v>0.41717891423862435</c:v>
                </c:pt>
                <c:pt idx="16">
                  <c:v>0.41707107393015941</c:v>
                </c:pt>
                <c:pt idx="17">
                  <c:v>0.41696323362169452</c:v>
                </c:pt>
                <c:pt idx="18">
                  <c:v>0.41685539331322963</c:v>
                </c:pt>
                <c:pt idx="19">
                  <c:v>0.41674755300476468</c:v>
                </c:pt>
                <c:pt idx="20">
                  <c:v>0.41663971269629979</c:v>
                </c:pt>
                <c:pt idx="21">
                  <c:v>0.4165318723878349</c:v>
                </c:pt>
                <c:pt idx="22">
                  <c:v>0.41642403207937001</c:v>
                </c:pt>
                <c:pt idx="23">
                  <c:v>0.41631619177090506</c:v>
                </c:pt>
                <c:pt idx="24">
                  <c:v>0.41620835146244017</c:v>
                </c:pt>
                <c:pt idx="25">
                  <c:v>0.41610051115397528</c:v>
                </c:pt>
                <c:pt idx="26">
                  <c:v>0.41599267084551039</c:v>
                </c:pt>
                <c:pt idx="27">
                  <c:v>0.41588483053704545</c:v>
                </c:pt>
                <c:pt idx="28">
                  <c:v>0.41577699022858056</c:v>
                </c:pt>
                <c:pt idx="29">
                  <c:v>0.41566914992011567</c:v>
                </c:pt>
                <c:pt idx="30">
                  <c:v>0.41556130961165072</c:v>
                </c:pt>
                <c:pt idx="31">
                  <c:v>0.41545346930318583</c:v>
                </c:pt>
                <c:pt idx="32">
                  <c:v>0.41534562899472094</c:v>
                </c:pt>
                <c:pt idx="33">
                  <c:v>0.41523778868625605</c:v>
                </c:pt>
                <c:pt idx="34">
                  <c:v>0.4151299483777911</c:v>
                </c:pt>
                <c:pt idx="35">
                  <c:v>0.41502210806932621</c:v>
                </c:pt>
                <c:pt idx="36">
                  <c:v>0.41491426776086132</c:v>
                </c:pt>
                <c:pt idx="37">
                  <c:v>0.41480642745239638</c:v>
                </c:pt>
                <c:pt idx="38">
                  <c:v>0.41469858714393149</c:v>
                </c:pt>
                <c:pt idx="39">
                  <c:v>0.41459074683546659</c:v>
                </c:pt>
                <c:pt idx="40">
                  <c:v>0.4144829065270017</c:v>
                </c:pt>
                <c:pt idx="41">
                  <c:v>0.41437506621853676</c:v>
                </c:pt>
                <c:pt idx="42">
                  <c:v>0.41426722591007187</c:v>
                </c:pt>
                <c:pt idx="43">
                  <c:v>0.41415938560160698</c:v>
                </c:pt>
                <c:pt idx="44">
                  <c:v>0.41405154529314209</c:v>
                </c:pt>
                <c:pt idx="45">
                  <c:v>0.41394370498467714</c:v>
                </c:pt>
                <c:pt idx="46">
                  <c:v>0.41383586467621225</c:v>
                </c:pt>
                <c:pt idx="47">
                  <c:v>0.41372802436774736</c:v>
                </c:pt>
                <c:pt idx="48">
                  <c:v>0.41362018405928241</c:v>
                </c:pt>
                <c:pt idx="49">
                  <c:v>0.41351234375081752</c:v>
                </c:pt>
                <c:pt idx="50">
                  <c:v>0.41340450344235263</c:v>
                </c:pt>
                <c:pt idx="51">
                  <c:v>0.41329666313388774</c:v>
                </c:pt>
                <c:pt idx="52">
                  <c:v>0.4131888228254228</c:v>
                </c:pt>
                <c:pt idx="53">
                  <c:v>0.41308098251695791</c:v>
                </c:pt>
                <c:pt idx="54">
                  <c:v>0.41297314220849302</c:v>
                </c:pt>
                <c:pt idx="55">
                  <c:v>0.41286530190002813</c:v>
                </c:pt>
                <c:pt idx="56">
                  <c:v>0.41275746159156318</c:v>
                </c:pt>
                <c:pt idx="57">
                  <c:v>0.41264962128309829</c:v>
                </c:pt>
                <c:pt idx="58">
                  <c:v>0.4125417809746334</c:v>
                </c:pt>
                <c:pt idx="59">
                  <c:v>0.41243394066616845</c:v>
                </c:pt>
                <c:pt idx="60">
                  <c:v>0.41232610035770356</c:v>
                </c:pt>
                <c:pt idx="61">
                  <c:v>0.41221826004923867</c:v>
                </c:pt>
                <c:pt idx="62">
                  <c:v>0.41211041974077378</c:v>
                </c:pt>
                <c:pt idx="63">
                  <c:v>0.41200257943230884</c:v>
                </c:pt>
                <c:pt idx="64">
                  <c:v>0.41189473912384394</c:v>
                </c:pt>
                <c:pt idx="65">
                  <c:v>0.41178689881537905</c:v>
                </c:pt>
                <c:pt idx="66">
                  <c:v>0.41167905850691411</c:v>
                </c:pt>
                <c:pt idx="67">
                  <c:v>0.41157121819844922</c:v>
                </c:pt>
                <c:pt idx="68">
                  <c:v>0.41146337788998433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71B5-4D8C-BE6F-30C1D33229CA}"/>
            </c:ext>
          </c:extLst>
        </c:ser>
        <c:ser>
          <c:idx val="1"/>
          <c:order val="3"/>
          <c:tx>
            <c:strRef>
              <c:f>'IMS3'!$AI$1</c:f>
              <c:strCache>
                <c:ptCount val="1"/>
                <c:pt idx="0">
                  <c:v>Arm 2 Linear Regression</c:v>
                </c:pt>
              </c:strCache>
            </c:strRef>
          </c:tx>
          <c:spPr>
            <a:ln w="15875">
              <a:solidFill>
                <a:schemeClr val="tx2">
                  <a:lumMod val="50000"/>
                </a:schemeClr>
              </a:solidFill>
            </a:ln>
          </c:spPr>
          <c:marker>
            <c:symbol val="none"/>
          </c:marker>
          <c:xVal>
            <c:numRef>
              <c:f>'IMS3'!$H$2:$H$70</c:f>
              <c:numCache>
                <c:formatCode>General</c:formatCode>
                <c:ptCount val="6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</c:numCache>
            </c:numRef>
          </c:xVal>
          <c:yVal>
            <c:numRef>
              <c:f>'IMS3'!$AI$2:$AI$70</c:f>
              <c:numCache>
                <c:formatCode>0.0000</c:formatCode>
                <c:ptCount val="69"/>
                <c:pt idx="0">
                  <c:v>0.42759143730635946</c:v>
                </c:pt>
                <c:pt idx="1">
                  <c:v>0.42701886126799488</c:v>
                </c:pt>
                <c:pt idx="2">
                  <c:v>0.42644628522963035</c:v>
                </c:pt>
                <c:pt idx="3">
                  <c:v>0.42587370919126583</c:v>
                </c:pt>
                <c:pt idx="4">
                  <c:v>0.42530113315290125</c:v>
                </c:pt>
                <c:pt idx="5">
                  <c:v>0.42472855711453672</c:v>
                </c:pt>
                <c:pt idx="6">
                  <c:v>0.42415598107617219</c:v>
                </c:pt>
                <c:pt idx="7">
                  <c:v>0.42358340503780761</c:v>
                </c:pt>
                <c:pt idx="8">
                  <c:v>0.42301082899944309</c:v>
                </c:pt>
                <c:pt idx="9">
                  <c:v>0.42243825296107856</c:v>
                </c:pt>
                <c:pt idx="10">
                  <c:v>0.42186567692271398</c:v>
                </c:pt>
                <c:pt idx="11">
                  <c:v>0.42129310088434946</c:v>
                </c:pt>
                <c:pt idx="12">
                  <c:v>0.42072052484598493</c:v>
                </c:pt>
                <c:pt idx="13">
                  <c:v>0.42014794880762035</c:v>
                </c:pt>
                <c:pt idx="14">
                  <c:v>0.41957537276925583</c:v>
                </c:pt>
                <c:pt idx="15">
                  <c:v>0.4190027967308913</c:v>
                </c:pt>
                <c:pt idx="16">
                  <c:v>0.41843022069252672</c:v>
                </c:pt>
                <c:pt idx="17">
                  <c:v>0.4178576446541622</c:v>
                </c:pt>
                <c:pt idx="18">
                  <c:v>0.41728506861579767</c:v>
                </c:pt>
                <c:pt idx="19">
                  <c:v>0.41671249257743309</c:v>
                </c:pt>
                <c:pt idx="20">
                  <c:v>0.41613991653906857</c:v>
                </c:pt>
                <c:pt idx="21">
                  <c:v>0.41556734050070404</c:v>
                </c:pt>
                <c:pt idx="22">
                  <c:v>0.41499476446233952</c:v>
                </c:pt>
                <c:pt idx="23">
                  <c:v>0.41442218842397494</c:v>
                </c:pt>
                <c:pt idx="24">
                  <c:v>0.41384961238561041</c:v>
                </c:pt>
                <c:pt idx="25">
                  <c:v>0.41327703634724589</c:v>
                </c:pt>
                <c:pt idx="26">
                  <c:v>0.4127044603088813</c:v>
                </c:pt>
                <c:pt idx="27">
                  <c:v>0.41213188427051678</c:v>
                </c:pt>
                <c:pt idx="28">
                  <c:v>0.41155930823215225</c:v>
                </c:pt>
                <c:pt idx="29">
                  <c:v>0.41098673219378767</c:v>
                </c:pt>
                <c:pt idx="30">
                  <c:v>0.41041415615542315</c:v>
                </c:pt>
                <c:pt idx="31">
                  <c:v>0.40984158011705862</c:v>
                </c:pt>
                <c:pt idx="32">
                  <c:v>0.40926900407869404</c:v>
                </c:pt>
                <c:pt idx="33">
                  <c:v>0.40869642804032952</c:v>
                </c:pt>
                <c:pt idx="34">
                  <c:v>0.40812385200196499</c:v>
                </c:pt>
                <c:pt idx="35">
                  <c:v>0.40755127596360041</c:v>
                </c:pt>
                <c:pt idx="36">
                  <c:v>0.40697869992523589</c:v>
                </c:pt>
                <c:pt idx="37">
                  <c:v>0.40640612388687136</c:v>
                </c:pt>
                <c:pt idx="38">
                  <c:v>0.40583354784850678</c:v>
                </c:pt>
                <c:pt idx="39">
                  <c:v>0.40526097181014226</c:v>
                </c:pt>
                <c:pt idx="40">
                  <c:v>0.40468839577177773</c:v>
                </c:pt>
                <c:pt idx="41">
                  <c:v>0.40411581973341315</c:v>
                </c:pt>
                <c:pt idx="42">
                  <c:v>0.40354324369504863</c:v>
                </c:pt>
                <c:pt idx="43">
                  <c:v>0.4029706676566841</c:v>
                </c:pt>
                <c:pt idx="44">
                  <c:v>0.40239809161831952</c:v>
                </c:pt>
                <c:pt idx="45">
                  <c:v>0.40182551557995499</c:v>
                </c:pt>
                <c:pt idx="46">
                  <c:v>0.40125293954159047</c:v>
                </c:pt>
                <c:pt idx="47">
                  <c:v>0.40068036350322589</c:v>
                </c:pt>
                <c:pt idx="48">
                  <c:v>0.40010778746486136</c:v>
                </c:pt>
                <c:pt idx="49">
                  <c:v>0.39953521142649684</c:v>
                </c:pt>
                <c:pt idx="50">
                  <c:v>0.39896263538813226</c:v>
                </c:pt>
                <c:pt idx="51">
                  <c:v>0.39839005934976773</c:v>
                </c:pt>
                <c:pt idx="52">
                  <c:v>0.39781748331140321</c:v>
                </c:pt>
                <c:pt idx="53">
                  <c:v>0.39724490727303863</c:v>
                </c:pt>
                <c:pt idx="54">
                  <c:v>0.3966723312346741</c:v>
                </c:pt>
                <c:pt idx="55">
                  <c:v>0.39609975519630958</c:v>
                </c:pt>
                <c:pt idx="56">
                  <c:v>0.395527179157945</c:v>
                </c:pt>
                <c:pt idx="57">
                  <c:v>0.39495460311958047</c:v>
                </c:pt>
                <c:pt idx="58">
                  <c:v>0.39438202708121595</c:v>
                </c:pt>
                <c:pt idx="59">
                  <c:v>0.39380945104285137</c:v>
                </c:pt>
                <c:pt idx="60">
                  <c:v>0.39323687500448684</c:v>
                </c:pt>
                <c:pt idx="61">
                  <c:v>0.39266429896612232</c:v>
                </c:pt>
                <c:pt idx="62">
                  <c:v>0.39209172292775774</c:v>
                </c:pt>
                <c:pt idx="63">
                  <c:v>0.39151914688939321</c:v>
                </c:pt>
                <c:pt idx="64">
                  <c:v>0.39094657085102869</c:v>
                </c:pt>
                <c:pt idx="65">
                  <c:v>0.3903739948126641</c:v>
                </c:pt>
                <c:pt idx="66">
                  <c:v>0.38980141877429958</c:v>
                </c:pt>
                <c:pt idx="67">
                  <c:v>0.38922884273593505</c:v>
                </c:pt>
                <c:pt idx="68">
                  <c:v>0.38865626669757047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71B5-4D8C-BE6F-30C1D33229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37730072"/>
        <c:axId val="537727720"/>
      </c:scatterChart>
      <c:valAx>
        <c:axId val="537730072"/>
        <c:scaling>
          <c:orientation val="minMax"/>
          <c:max val="70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537727720"/>
        <c:crosses val="autoZero"/>
        <c:crossBetween val="midCat"/>
      </c:valAx>
      <c:valAx>
        <c:axId val="537727720"/>
        <c:scaling>
          <c:orientation val="minMax"/>
          <c:max val="1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 dirty="0"/>
                  <a:t>Response </a:t>
                </a:r>
              </a:p>
            </c:rich>
          </c:tx>
          <c:layout>
            <c:manualLayout>
              <c:xMode val="edge"/>
              <c:yMode val="edge"/>
              <c:x val="1.3334340699032259E-3"/>
              <c:y val="0.3362493390786380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537730072"/>
        <c:crosses val="autoZero"/>
        <c:crossBetween val="midCat"/>
        <c:majorUnit val="0.2"/>
      </c:valAx>
      <c:spPr>
        <a:solidFill>
          <a:schemeClr val="bg1"/>
        </a:solidFill>
        <a:ln>
          <a:solidFill>
            <a:schemeClr val="bg1">
              <a:lumMod val="5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60018113061004297"/>
          <c:y val="1.2726377952755902E-3"/>
          <c:w val="0.39710620948169711"/>
          <c:h val="0.25569862900890877"/>
        </c:manualLayout>
      </c:layout>
      <c:overlay val="0"/>
      <c:spPr>
        <a:solidFill>
          <a:srgbClr val="FFFFCC"/>
        </a:solidFill>
        <a:ln>
          <a:solidFill>
            <a:schemeClr val="bg1">
              <a:lumMod val="50000"/>
            </a:schemeClr>
          </a:solidFill>
        </a:ln>
      </c:spPr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ln>
      <a:solidFill>
        <a:schemeClr val="bg1">
          <a:lumMod val="50000"/>
        </a:schemeClr>
      </a:solidFill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n-US" sz="1600" dirty="0"/>
              <a:t>IMS3 Weighted Ave Response</a:t>
            </a:r>
            <a:r>
              <a:rPr lang="en-US" sz="1600" baseline="0" dirty="0"/>
              <a:t> for Month t</a:t>
            </a:r>
            <a:endParaRPr lang="en-US" sz="1600" dirty="0"/>
          </a:p>
        </c:rich>
      </c:tx>
      <c:layout>
        <c:manualLayout>
          <c:xMode val="edge"/>
          <c:yMode val="edge"/>
          <c:x val="2.4059495958498574E-3"/>
          <c:y val="2.5390748031496064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8.46484817878283E-2"/>
          <c:y val="0.19656390685407904"/>
          <c:w val="0.88891539851254509"/>
          <c:h val="0.6611839240767029"/>
        </c:manualLayout>
      </c:layout>
      <c:scatterChart>
        <c:scatterStyle val="lineMarker"/>
        <c:varyColors val="0"/>
        <c:ser>
          <c:idx val="4"/>
          <c:order val="0"/>
          <c:tx>
            <c:strRef>
              <c:f>'IMS3'!$M$1</c:f>
              <c:strCache>
                <c:ptCount val="1"/>
                <c:pt idx="0">
                  <c:v>Arm 1 Monthly Response Rate</c:v>
                </c:pt>
              </c:strCache>
            </c:strRef>
          </c:tx>
          <c:spPr>
            <a:ln w="19050">
              <a:noFill/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rgbClr val="FF0000"/>
                </a:solidFill>
              </a:ln>
            </c:spPr>
          </c:marker>
          <c:xVal>
            <c:numRef>
              <c:f>'IMS3'!$H$2:$H$70</c:f>
              <c:numCache>
                <c:formatCode>General</c:formatCode>
                <c:ptCount val="6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</c:numCache>
            </c:numRef>
          </c:xVal>
          <c:yVal>
            <c:numRef>
              <c:f>'IMS3'!$M$2:$M$70</c:f>
              <c:numCache>
                <c:formatCode>General</c:formatCode>
                <c:ptCount val="69"/>
                <c:pt idx="0">
                  <c:v>0</c:v>
                </c:pt>
                <c:pt idx="1">
                  <c:v>1</c:v>
                </c:pt>
                <c:pt idx="2">
                  <c:v>0.5</c:v>
                </c:pt>
                <c:pt idx="3">
                  <c:v>0</c:v>
                </c:pt>
                <c:pt idx="4">
                  <c:v>0.66666666666666663</c:v>
                </c:pt>
                <c:pt idx="5">
                  <c:v>0.33333333333333331</c:v>
                </c:pt>
                <c:pt idx="6">
                  <c:v>1</c:v>
                </c:pt>
                <c:pt idx="7">
                  <c:v>0.4</c:v>
                </c:pt>
                <c:pt idx="8">
                  <c:v>0.5</c:v>
                </c:pt>
                <c:pt idx="9">
                  <c:v>0.5</c:v>
                </c:pt>
                <c:pt idx="10">
                  <c:v>0.42857142857142855</c:v>
                </c:pt>
                <c:pt idx="11">
                  <c:v>0.6</c:v>
                </c:pt>
                <c:pt idx="12">
                  <c:v>0.33333333333333331</c:v>
                </c:pt>
                <c:pt idx="13">
                  <c:v>0.5714285714285714</c:v>
                </c:pt>
                <c:pt idx="14">
                  <c:v>0.625</c:v>
                </c:pt>
                <c:pt idx="15">
                  <c:v>0.4</c:v>
                </c:pt>
                <c:pt idx="16">
                  <c:v>0.2</c:v>
                </c:pt>
                <c:pt idx="17">
                  <c:v>0</c:v>
                </c:pt>
                <c:pt idx="18">
                  <c:v>0.33333333333333331</c:v>
                </c:pt>
                <c:pt idx="19">
                  <c:v>0.42857142857142855</c:v>
                </c:pt>
                <c:pt idx="20">
                  <c:v>0.33333333333333331</c:v>
                </c:pt>
                <c:pt idx="21">
                  <c:v>0.5</c:v>
                </c:pt>
                <c:pt idx="22">
                  <c:v>0.2857142857142857</c:v>
                </c:pt>
                <c:pt idx="23">
                  <c:v>0.33333333333333331</c:v>
                </c:pt>
                <c:pt idx="24">
                  <c:v>0</c:v>
                </c:pt>
                <c:pt idx="25">
                  <c:v>0</c:v>
                </c:pt>
                <c:pt idx="26">
                  <c:v>0.33333333333333331</c:v>
                </c:pt>
                <c:pt idx="27">
                  <c:v>0.5</c:v>
                </c:pt>
                <c:pt idx="28">
                  <c:v>0.42857142857142855</c:v>
                </c:pt>
                <c:pt idx="29">
                  <c:v>0.33333333333333331</c:v>
                </c:pt>
                <c:pt idx="30">
                  <c:v>0.5</c:v>
                </c:pt>
                <c:pt idx="31">
                  <c:v>0.375</c:v>
                </c:pt>
                <c:pt idx="32">
                  <c:v>0.5</c:v>
                </c:pt>
                <c:pt idx="33">
                  <c:v>0.5</c:v>
                </c:pt>
                <c:pt idx="34">
                  <c:v>0.2</c:v>
                </c:pt>
                <c:pt idx="35">
                  <c:v>0.16666666666666666</c:v>
                </c:pt>
                <c:pt idx="36">
                  <c:v>0.66666666666666663</c:v>
                </c:pt>
                <c:pt idx="37">
                  <c:v>0.55555555555555558</c:v>
                </c:pt>
                <c:pt idx="38">
                  <c:v>0.33333333333333331</c:v>
                </c:pt>
                <c:pt idx="39">
                  <c:v>0.625</c:v>
                </c:pt>
                <c:pt idx="40">
                  <c:v>0.2857142857142857</c:v>
                </c:pt>
                <c:pt idx="41">
                  <c:v>0.25</c:v>
                </c:pt>
                <c:pt idx="42">
                  <c:v>0.33333333333333331</c:v>
                </c:pt>
                <c:pt idx="43">
                  <c:v>0.5714285714285714</c:v>
                </c:pt>
                <c:pt idx="44">
                  <c:v>0.44444444444444442</c:v>
                </c:pt>
                <c:pt idx="45">
                  <c:v>0.25</c:v>
                </c:pt>
                <c:pt idx="46">
                  <c:v>1</c:v>
                </c:pt>
                <c:pt idx="47">
                  <c:v>0.5</c:v>
                </c:pt>
                <c:pt idx="48">
                  <c:v>0.5</c:v>
                </c:pt>
                <c:pt idx="49">
                  <c:v>0.66666666666666663</c:v>
                </c:pt>
                <c:pt idx="50">
                  <c:v>0.33333333333333331</c:v>
                </c:pt>
                <c:pt idx="51">
                  <c:v>0.3</c:v>
                </c:pt>
                <c:pt idx="52">
                  <c:v>0.33333333333333331</c:v>
                </c:pt>
                <c:pt idx="53">
                  <c:v>0.2857142857142857</c:v>
                </c:pt>
                <c:pt idx="54">
                  <c:v>0.5</c:v>
                </c:pt>
                <c:pt idx="55">
                  <c:v>0.375</c:v>
                </c:pt>
                <c:pt idx="56">
                  <c:v>0.5</c:v>
                </c:pt>
                <c:pt idx="57">
                  <c:v>0.42857142857142855</c:v>
                </c:pt>
                <c:pt idx="58">
                  <c:v>0.8</c:v>
                </c:pt>
                <c:pt idx="59">
                  <c:v>0.5</c:v>
                </c:pt>
                <c:pt idx="60">
                  <c:v>0.42857142857142855</c:v>
                </c:pt>
                <c:pt idx="61">
                  <c:v>0.42857142857142855</c:v>
                </c:pt>
                <c:pt idx="62">
                  <c:v>0.1111111111111111</c:v>
                </c:pt>
                <c:pt idx="63">
                  <c:v>0.2</c:v>
                </c:pt>
                <c:pt idx="64">
                  <c:v>0.53846153846153844</c:v>
                </c:pt>
                <c:pt idx="65">
                  <c:v>0.41666666666666669</c:v>
                </c:pt>
                <c:pt idx="66">
                  <c:v>0.4</c:v>
                </c:pt>
                <c:pt idx="67">
                  <c:v>0.33333333333333331</c:v>
                </c:pt>
                <c:pt idx="68">
                  <c:v>0.5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1B5-4D8C-BE6F-30C1D33229CA}"/>
            </c:ext>
          </c:extLst>
        </c:ser>
        <c:ser>
          <c:idx val="5"/>
          <c:order val="1"/>
          <c:tx>
            <c:strRef>
              <c:f>'IMS3'!$N$1</c:f>
              <c:strCache>
                <c:ptCount val="1"/>
                <c:pt idx="0">
                  <c:v>Arm 2 Monthly Response Rate</c:v>
                </c:pt>
              </c:strCache>
            </c:strRef>
          </c:tx>
          <c:spPr>
            <a:ln w="19050">
              <a:noFill/>
            </a:ln>
          </c:spPr>
          <c:marker>
            <c:symbol val="square"/>
            <c:size val="3"/>
            <c:spPr>
              <a:solidFill>
                <a:schemeClr val="bg1"/>
              </a:solidFill>
              <a:ln>
                <a:solidFill>
                  <a:srgbClr val="002060"/>
                </a:solidFill>
              </a:ln>
            </c:spPr>
          </c:marker>
          <c:xVal>
            <c:numRef>
              <c:f>'IMS3'!$H$2:$H$70</c:f>
              <c:numCache>
                <c:formatCode>General</c:formatCode>
                <c:ptCount val="6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</c:numCache>
            </c:numRef>
          </c:xVal>
          <c:yVal>
            <c:numRef>
              <c:f>'IMS3'!$N$2:$N$70</c:f>
              <c:numCache>
                <c:formatCode>General</c:formatCode>
                <c:ptCount val="69"/>
                <c:pt idx="0">
                  <c:v>0</c:v>
                </c:pt>
                <c:pt idx="1">
                  <c:v>0.5</c:v>
                </c:pt>
                <c:pt idx="2">
                  <c:v>0.5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0.5</c:v>
                </c:pt>
                <c:pt idx="7">
                  <c:v>0.66666666666666663</c:v>
                </c:pt>
                <c:pt idx="8">
                  <c:v>0.25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0.5</c:v>
                </c:pt>
                <c:pt idx="13">
                  <c:v>0.5</c:v>
                </c:pt>
                <c:pt idx="14">
                  <c:v>0.5</c:v>
                </c:pt>
                <c:pt idx="15">
                  <c:v>0.5</c:v>
                </c:pt>
                <c:pt idx="16">
                  <c:v>1</c:v>
                </c:pt>
                <c:pt idx="17">
                  <c:v>1</c:v>
                </c:pt>
                <c:pt idx="18">
                  <c:v>0</c:v>
                </c:pt>
                <c:pt idx="19">
                  <c:v>0.66666666666666663</c:v>
                </c:pt>
                <c:pt idx="20">
                  <c:v>0.4</c:v>
                </c:pt>
                <c:pt idx="21">
                  <c:v>0.8</c:v>
                </c:pt>
                <c:pt idx="22">
                  <c:v>0.5</c:v>
                </c:pt>
                <c:pt idx="23">
                  <c:v>0</c:v>
                </c:pt>
                <c:pt idx="24">
                  <c:v>0.14285714285714285</c:v>
                </c:pt>
                <c:pt idx="25">
                  <c:v>0.33333333333333331</c:v>
                </c:pt>
                <c:pt idx="26">
                  <c:v>0.33333333333333331</c:v>
                </c:pt>
                <c:pt idx="27">
                  <c:v>0</c:v>
                </c:pt>
                <c:pt idx="28">
                  <c:v>0.75</c:v>
                </c:pt>
                <c:pt idx="29">
                  <c:v>0</c:v>
                </c:pt>
                <c:pt idx="30">
                  <c:v>0</c:v>
                </c:pt>
                <c:pt idx="31">
                  <c:v>0.66666666666666663</c:v>
                </c:pt>
                <c:pt idx="32">
                  <c:v>0.25</c:v>
                </c:pt>
                <c:pt idx="33">
                  <c:v>0.33333333333333331</c:v>
                </c:pt>
                <c:pt idx="34">
                  <c:v>0.25</c:v>
                </c:pt>
                <c:pt idx="35">
                  <c:v>0</c:v>
                </c:pt>
                <c:pt idx="36">
                  <c:v>0</c:v>
                </c:pt>
                <c:pt idx="37">
                  <c:v>1</c:v>
                </c:pt>
                <c:pt idx="38">
                  <c:v>0.66666666666666663</c:v>
                </c:pt>
                <c:pt idx="39">
                  <c:v>0.33333333333333331</c:v>
                </c:pt>
                <c:pt idx="40">
                  <c:v>0</c:v>
                </c:pt>
                <c:pt idx="41">
                  <c:v>1</c:v>
                </c:pt>
                <c:pt idx="42">
                  <c:v>0</c:v>
                </c:pt>
                <c:pt idx="43">
                  <c:v>0.25</c:v>
                </c:pt>
                <c:pt idx="44">
                  <c:v>0.25</c:v>
                </c:pt>
                <c:pt idx="45">
                  <c:v>0.5</c:v>
                </c:pt>
                <c:pt idx="46">
                  <c:v>0.66666666666666663</c:v>
                </c:pt>
                <c:pt idx="47">
                  <c:v>0.75</c:v>
                </c:pt>
                <c:pt idx="48">
                  <c:v>0.5</c:v>
                </c:pt>
                <c:pt idx="49">
                  <c:v>0.5</c:v>
                </c:pt>
                <c:pt idx="50">
                  <c:v>0</c:v>
                </c:pt>
                <c:pt idx="51">
                  <c:v>0</c:v>
                </c:pt>
                <c:pt idx="52">
                  <c:v>0.33333333333333331</c:v>
                </c:pt>
                <c:pt idx="53">
                  <c:v>1</c:v>
                </c:pt>
                <c:pt idx="54">
                  <c:v>1</c:v>
                </c:pt>
                <c:pt idx="55">
                  <c:v>0</c:v>
                </c:pt>
                <c:pt idx="56">
                  <c:v>0.66666666666666663</c:v>
                </c:pt>
                <c:pt idx="57">
                  <c:v>1</c:v>
                </c:pt>
                <c:pt idx="58">
                  <c:v>0.25</c:v>
                </c:pt>
                <c:pt idx="59">
                  <c:v>0.5</c:v>
                </c:pt>
                <c:pt idx="60">
                  <c:v>0</c:v>
                </c:pt>
                <c:pt idx="61">
                  <c:v>0.6</c:v>
                </c:pt>
                <c:pt idx="62">
                  <c:v>0.2</c:v>
                </c:pt>
                <c:pt idx="63">
                  <c:v>0</c:v>
                </c:pt>
                <c:pt idx="64">
                  <c:v>0.25</c:v>
                </c:pt>
                <c:pt idx="65">
                  <c:v>0.42857142857142855</c:v>
                </c:pt>
                <c:pt idx="66">
                  <c:v>0.5714285714285714</c:v>
                </c:pt>
                <c:pt idx="67">
                  <c:v>0.2</c:v>
                </c:pt>
                <c:pt idx="68">
                  <c:v>0.75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1B5-4D8C-BE6F-30C1D33229CA}"/>
            </c:ext>
          </c:extLst>
        </c:ser>
        <c:ser>
          <c:idx val="0"/>
          <c:order val="2"/>
          <c:tx>
            <c:strRef>
              <c:f>'IMS3'!$Z$1</c:f>
              <c:strCache>
                <c:ptCount val="1"/>
                <c:pt idx="0">
                  <c:v>Arm 1 Linear Regression</c:v>
                </c:pt>
              </c:strCache>
            </c:strRef>
          </c:tx>
          <c:spPr>
            <a:ln w="15875"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'IMS3'!$H$2:$H$70</c:f>
              <c:numCache>
                <c:formatCode>General</c:formatCode>
                <c:ptCount val="6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</c:numCache>
            </c:numRef>
          </c:xVal>
          <c:yVal>
            <c:numRef>
              <c:f>'IMS3'!$Z$2:$Z$70</c:f>
              <c:numCache>
                <c:formatCode>General</c:formatCode>
                <c:ptCount val="69"/>
                <c:pt idx="0">
                  <c:v>0.41879651886559793</c:v>
                </c:pt>
                <c:pt idx="1">
                  <c:v>0.41868867855713299</c:v>
                </c:pt>
                <c:pt idx="2">
                  <c:v>0.4185808382486681</c:v>
                </c:pt>
                <c:pt idx="3">
                  <c:v>0.41847299794020321</c:v>
                </c:pt>
                <c:pt idx="4">
                  <c:v>0.41836515763173832</c:v>
                </c:pt>
                <c:pt idx="5">
                  <c:v>0.41825731732327337</c:v>
                </c:pt>
                <c:pt idx="6">
                  <c:v>0.41814947701480848</c:v>
                </c:pt>
                <c:pt idx="7">
                  <c:v>0.41804163670634359</c:v>
                </c:pt>
                <c:pt idx="8">
                  <c:v>0.4179337963978787</c:v>
                </c:pt>
                <c:pt idx="9">
                  <c:v>0.41782595608941375</c:v>
                </c:pt>
                <c:pt idx="10">
                  <c:v>0.41771811578094886</c:v>
                </c:pt>
                <c:pt idx="11">
                  <c:v>0.41761027547248397</c:v>
                </c:pt>
                <c:pt idx="12">
                  <c:v>0.41750243516401903</c:v>
                </c:pt>
                <c:pt idx="13">
                  <c:v>0.41739459485555414</c:v>
                </c:pt>
                <c:pt idx="14">
                  <c:v>0.41728675454708924</c:v>
                </c:pt>
                <c:pt idx="15">
                  <c:v>0.41717891423862435</c:v>
                </c:pt>
                <c:pt idx="16">
                  <c:v>0.41707107393015941</c:v>
                </c:pt>
                <c:pt idx="17">
                  <c:v>0.41696323362169452</c:v>
                </c:pt>
                <c:pt idx="18">
                  <c:v>0.41685539331322963</c:v>
                </c:pt>
                <c:pt idx="19">
                  <c:v>0.41674755300476468</c:v>
                </c:pt>
                <c:pt idx="20">
                  <c:v>0.41663971269629979</c:v>
                </c:pt>
                <c:pt idx="21">
                  <c:v>0.4165318723878349</c:v>
                </c:pt>
                <c:pt idx="22">
                  <c:v>0.41642403207937001</c:v>
                </c:pt>
                <c:pt idx="23">
                  <c:v>0.41631619177090506</c:v>
                </c:pt>
                <c:pt idx="24">
                  <c:v>0.41620835146244017</c:v>
                </c:pt>
                <c:pt idx="25">
                  <c:v>0.41610051115397528</c:v>
                </c:pt>
                <c:pt idx="26">
                  <c:v>0.41599267084551039</c:v>
                </c:pt>
                <c:pt idx="27">
                  <c:v>0.41588483053704545</c:v>
                </c:pt>
                <c:pt idx="28">
                  <c:v>0.41577699022858056</c:v>
                </c:pt>
                <c:pt idx="29">
                  <c:v>0.41566914992011567</c:v>
                </c:pt>
                <c:pt idx="30">
                  <c:v>0.41556130961165072</c:v>
                </c:pt>
                <c:pt idx="31">
                  <c:v>0.41545346930318583</c:v>
                </c:pt>
                <c:pt idx="32">
                  <c:v>0.41534562899472094</c:v>
                </c:pt>
                <c:pt idx="33">
                  <c:v>0.41523778868625605</c:v>
                </c:pt>
                <c:pt idx="34">
                  <c:v>0.4151299483777911</c:v>
                </c:pt>
                <c:pt idx="35">
                  <c:v>0.41502210806932621</c:v>
                </c:pt>
                <c:pt idx="36">
                  <c:v>0.41491426776086132</c:v>
                </c:pt>
                <c:pt idx="37">
                  <c:v>0.41480642745239638</c:v>
                </c:pt>
                <c:pt idx="38">
                  <c:v>0.41469858714393149</c:v>
                </c:pt>
                <c:pt idx="39">
                  <c:v>0.41459074683546659</c:v>
                </c:pt>
                <c:pt idx="40">
                  <c:v>0.4144829065270017</c:v>
                </c:pt>
                <c:pt idx="41">
                  <c:v>0.41437506621853676</c:v>
                </c:pt>
                <c:pt idx="42">
                  <c:v>0.41426722591007187</c:v>
                </c:pt>
                <c:pt idx="43">
                  <c:v>0.41415938560160698</c:v>
                </c:pt>
                <c:pt idx="44">
                  <c:v>0.41405154529314209</c:v>
                </c:pt>
                <c:pt idx="45">
                  <c:v>0.41394370498467714</c:v>
                </c:pt>
                <c:pt idx="46">
                  <c:v>0.41383586467621225</c:v>
                </c:pt>
                <c:pt idx="47">
                  <c:v>0.41372802436774736</c:v>
                </c:pt>
                <c:pt idx="48">
                  <c:v>0.41362018405928241</c:v>
                </c:pt>
                <c:pt idx="49">
                  <c:v>0.41351234375081752</c:v>
                </c:pt>
                <c:pt idx="50">
                  <c:v>0.41340450344235263</c:v>
                </c:pt>
                <c:pt idx="51">
                  <c:v>0.41329666313388774</c:v>
                </c:pt>
                <c:pt idx="52">
                  <c:v>0.4131888228254228</c:v>
                </c:pt>
                <c:pt idx="53">
                  <c:v>0.41308098251695791</c:v>
                </c:pt>
                <c:pt idx="54">
                  <c:v>0.41297314220849302</c:v>
                </c:pt>
                <c:pt idx="55">
                  <c:v>0.41286530190002813</c:v>
                </c:pt>
                <c:pt idx="56">
                  <c:v>0.41275746159156318</c:v>
                </c:pt>
                <c:pt idx="57">
                  <c:v>0.41264962128309829</c:v>
                </c:pt>
                <c:pt idx="58">
                  <c:v>0.4125417809746334</c:v>
                </c:pt>
                <c:pt idx="59">
                  <c:v>0.41243394066616845</c:v>
                </c:pt>
                <c:pt idx="60">
                  <c:v>0.41232610035770356</c:v>
                </c:pt>
                <c:pt idx="61">
                  <c:v>0.41221826004923867</c:v>
                </c:pt>
                <c:pt idx="62">
                  <c:v>0.41211041974077378</c:v>
                </c:pt>
                <c:pt idx="63">
                  <c:v>0.41200257943230884</c:v>
                </c:pt>
                <c:pt idx="64">
                  <c:v>0.41189473912384394</c:v>
                </c:pt>
                <c:pt idx="65">
                  <c:v>0.41178689881537905</c:v>
                </c:pt>
                <c:pt idx="66">
                  <c:v>0.41167905850691411</c:v>
                </c:pt>
                <c:pt idx="67">
                  <c:v>0.41157121819844922</c:v>
                </c:pt>
                <c:pt idx="68">
                  <c:v>0.41146337788998433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71B5-4D8C-BE6F-30C1D33229CA}"/>
            </c:ext>
          </c:extLst>
        </c:ser>
        <c:ser>
          <c:idx val="1"/>
          <c:order val="3"/>
          <c:tx>
            <c:strRef>
              <c:f>'IMS3'!$AI$1</c:f>
              <c:strCache>
                <c:ptCount val="1"/>
                <c:pt idx="0">
                  <c:v>Arm 2 Linear Regression</c:v>
                </c:pt>
              </c:strCache>
            </c:strRef>
          </c:tx>
          <c:spPr>
            <a:ln w="15875">
              <a:solidFill>
                <a:schemeClr val="tx2">
                  <a:lumMod val="50000"/>
                </a:schemeClr>
              </a:solidFill>
            </a:ln>
          </c:spPr>
          <c:marker>
            <c:symbol val="none"/>
          </c:marker>
          <c:xVal>
            <c:numRef>
              <c:f>'IMS3'!$H$2:$H$70</c:f>
              <c:numCache>
                <c:formatCode>General</c:formatCode>
                <c:ptCount val="6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</c:numCache>
            </c:numRef>
          </c:xVal>
          <c:yVal>
            <c:numRef>
              <c:f>'IMS3'!$AI$2:$AI$70</c:f>
              <c:numCache>
                <c:formatCode>0.0000</c:formatCode>
                <c:ptCount val="69"/>
                <c:pt idx="0">
                  <c:v>0.42759143730635946</c:v>
                </c:pt>
                <c:pt idx="1">
                  <c:v>0.42701886126799488</c:v>
                </c:pt>
                <c:pt idx="2">
                  <c:v>0.42644628522963035</c:v>
                </c:pt>
                <c:pt idx="3">
                  <c:v>0.42587370919126583</c:v>
                </c:pt>
                <c:pt idx="4">
                  <c:v>0.42530113315290125</c:v>
                </c:pt>
                <c:pt idx="5">
                  <c:v>0.42472855711453672</c:v>
                </c:pt>
                <c:pt idx="6">
                  <c:v>0.42415598107617219</c:v>
                </c:pt>
                <c:pt idx="7">
                  <c:v>0.42358340503780761</c:v>
                </c:pt>
                <c:pt idx="8">
                  <c:v>0.42301082899944309</c:v>
                </c:pt>
                <c:pt idx="9">
                  <c:v>0.42243825296107856</c:v>
                </c:pt>
                <c:pt idx="10">
                  <c:v>0.42186567692271398</c:v>
                </c:pt>
                <c:pt idx="11">
                  <c:v>0.42129310088434946</c:v>
                </c:pt>
                <c:pt idx="12">
                  <c:v>0.42072052484598493</c:v>
                </c:pt>
                <c:pt idx="13">
                  <c:v>0.42014794880762035</c:v>
                </c:pt>
                <c:pt idx="14">
                  <c:v>0.41957537276925583</c:v>
                </c:pt>
                <c:pt idx="15">
                  <c:v>0.4190027967308913</c:v>
                </c:pt>
                <c:pt idx="16">
                  <c:v>0.41843022069252672</c:v>
                </c:pt>
                <c:pt idx="17">
                  <c:v>0.4178576446541622</c:v>
                </c:pt>
                <c:pt idx="18">
                  <c:v>0.41728506861579767</c:v>
                </c:pt>
                <c:pt idx="19">
                  <c:v>0.41671249257743309</c:v>
                </c:pt>
                <c:pt idx="20">
                  <c:v>0.41613991653906857</c:v>
                </c:pt>
                <c:pt idx="21">
                  <c:v>0.41556734050070404</c:v>
                </c:pt>
                <c:pt idx="22">
                  <c:v>0.41499476446233952</c:v>
                </c:pt>
                <c:pt idx="23">
                  <c:v>0.41442218842397494</c:v>
                </c:pt>
                <c:pt idx="24">
                  <c:v>0.41384961238561041</c:v>
                </c:pt>
                <c:pt idx="25">
                  <c:v>0.41327703634724589</c:v>
                </c:pt>
                <c:pt idx="26">
                  <c:v>0.4127044603088813</c:v>
                </c:pt>
                <c:pt idx="27">
                  <c:v>0.41213188427051678</c:v>
                </c:pt>
                <c:pt idx="28">
                  <c:v>0.41155930823215225</c:v>
                </c:pt>
                <c:pt idx="29">
                  <c:v>0.41098673219378767</c:v>
                </c:pt>
                <c:pt idx="30">
                  <c:v>0.41041415615542315</c:v>
                </c:pt>
                <c:pt idx="31">
                  <c:v>0.40984158011705862</c:v>
                </c:pt>
                <c:pt idx="32">
                  <c:v>0.40926900407869404</c:v>
                </c:pt>
                <c:pt idx="33">
                  <c:v>0.40869642804032952</c:v>
                </c:pt>
                <c:pt idx="34">
                  <c:v>0.40812385200196499</c:v>
                </c:pt>
                <c:pt idx="35">
                  <c:v>0.40755127596360041</c:v>
                </c:pt>
                <c:pt idx="36">
                  <c:v>0.40697869992523589</c:v>
                </c:pt>
                <c:pt idx="37">
                  <c:v>0.40640612388687136</c:v>
                </c:pt>
                <c:pt idx="38">
                  <c:v>0.40583354784850678</c:v>
                </c:pt>
                <c:pt idx="39">
                  <c:v>0.40526097181014226</c:v>
                </c:pt>
                <c:pt idx="40">
                  <c:v>0.40468839577177773</c:v>
                </c:pt>
                <c:pt idx="41">
                  <c:v>0.40411581973341315</c:v>
                </c:pt>
                <c:pt idx="42">
                  <c:v>0.40354324369504863</c:v>
                </c:pt>
                <c:pt idx="43">
                  <c:v>0.4029706676566841</c:v>
                </c:pt>
                <c:pt idx="44">
                  <c:v>0.40239809161831952</c:v>
                </c:pt>
                <c:pt idx="45">
                  <c:v>0.40182551557995499</c:v>
                </c:pt>
                <c:pt idx="46">
                  <c:v>0.40125293954159047</c:v>
                </c:pt>
                <c:pt idx="47">
                  <c:v>0.40068036350322589</c:v>
                </c:pt>
                <c:pt idx="48">
                  <c:v>0.40010778746486136</c:v>
                </c:pt>
                <c:pt idx="49">
                  <c:v>0.39953521142649684</c:v>
                </c:pt>
                <c:pt idx="50">
                  <c:v>0.39896263538813226</c:v>
                </c:pt>
                <c:pt idx="51">
                  <c:v>0.39839005934976773</c:v>
                </c:pt>
                <c:pt idx="52">
                  <c:v>0.39781748331140321</c:v>
                </c:pt>
                <c:pt idx="53">
                  <c:v>0.39724490727303863</c:v>
                </c:pt>
                <c:pt idx="54">
                  <c:v>0.3966723312346741</c:v>
                </c:pt>
                <c:pt idx="55">
                  <c:v>0.39609975519630958</c:v>
                </c:pt>
                <c:pt idx="56">
                  <c:v>0.395527179157945</c:v>
                </c:pt>
                <c:pt idx="57">
                  <c:v>0.39495460311958047</c:v>
                </c:pt>
                <c:pt idx="58">
                  <c:v>0.39438202708121595</c:v>
                </c:pt>
                <c:pt idx="59">
                  <c:v>0.39380945104285137</c:v>
                </c:pt>
                <c:pt idx="60">
                  <c:v>0.39323687500448684</c:v>
                </c:pt>
                <c:pt idx="61">
                  <c:v>0.39266429896612232</c:v>
                </c:pt>
                <c:pt idx="62">
                  <c:v>0.39209172292775774</c:v>
                </c:pt>
                <c:pt idx="63">
                  <c:v>0.39151914688939321</c:v>
                </c:pt>
                <c:pt idx="64">
                  <c:v>0.39094657085102869</c:v>
                </c:pt>
                <c:pt idx="65">
                  <c:v>0.3903739948126641</c:v>
                </c:pt>
                <c:pt idx="66">
                  <c:v>0.38980141877429958</c:v>
                </c:pt>
                <c:pt idx="67">
                  <c:v>0.38922884273593505</c:v>
                </c:pt>
                <c:pt idx="68">
                  <c:v>0.38865626669757047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71B5-4D8C-BE6F-30C1D33229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37728896"/>
        <c:axId val="537729288"/>
      </c:scatterChart>
      <c:valAx>
        <c:axId val="537728896"/>
        <c:scaling>
          <c:orientation val="minMax"/>
          <c:max val="70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537729288"/>
        <c:crosses val="autoZero"/>
        <c:crossBetween val="midCat"/>
      </c:valAx>
      <c:valAx>
        <c:axId val="537729288"/>
        <c:scaling>
          <c:orientation val="minMax"/>
          <c:max val="1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 dirty="0"/>
                  <a:t>Response </a:t>
                </a:r>
              </a:p>
            </c:rich>
          </c:tx>
          <c:layout>
            <c:manualLayout>
              <c:xMode val="edge"/>
              <c:yMode val="edge"/>
              <c:x val="1.3334340699032259E-3"/>
              <c:y val="0.3362493390786380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537728896"/>
        <c:crosses val="autoZero"/>
        <c:crossBetween val="midCat"/>
        <c:majorUnit val="0.2"/>
      </c:valAx>
      <c:spPr>
        <a:solidFill>
          <a:schemeClr val="bg1"/>
        </a:solidFill>
        <a:ln>
          <a:solidFill>
            <a:schemeClr val="bg1">
              <a:lumMod val="5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60018113061004297"/>
          <c:y val="1.2726377952755902E-3"/>
          <c:w val="0.39710620948169711"/>
          <c:h val="0.25569862900890877"/>
        </c:manualLayout>
      </c:layout>
      <c:overlay val="0"/>
      <c:spPr>
        <a:solidFill>
          <a:srgbClr val="FFFFCC"/>
        </a:solidFill>
        <a:ln>
          <a:solidFill>
            <a:schemeClr val="bg1">
              <a:lumMod val="50000"/>
            </a:schemeClr>
          </a:solidFill>
        </a:ln>
      </c:spPr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ln>
      <a:solidFill>
        <a:schemeClr val="bg1">
          <a:lumMod val="50000"/>
        </a:schemeClr>
      </a:solidFill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n-US" sz="1600" dirty="0"/>
              <a:t>ALIAS2 Weighted Response for Month t</a:t>
            </a:r>
          </a:p>
        </c:rich>
      </c:tx>
      <c:layout>
        <c:manualLayout>
          <c:xMode val="edge"/>
          <c:yMode val="edge"/>
          <c:x val="4.0823531852162082E-3"/>
          <c:y val="2.8558502555601602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8.1587825238439007E-2"/>
          <c:y val="0.18760038852277083"/>
          <c:w val="0.88969550443777112"/>
          <c:h val="0.66185161016821836"/>
        </c:manualLayout>
      </c:layout>
      <c:scatterChart>
        <c:scatterStyle val="lineMarker"/>
        <c:varyColors val="0"/>
        <c:ser>
          <c:idx val="4"/>
          <c:order val="0"/>
          <c:tx>
            <c:strRef>
              <c:f>ALIAS2!$M$1</c:f>
              <c:strCache>
                <c:ptCount val="1"/>
                <c:pt idx="0">
                  <c:v>Arm 1 Monthly Response Rate</c:v>
                </c:pt>
              </c:strCache>
            </c:strRef>
          </c:tx>
          <c:spPr>
            <a:ln w="19050">
              <a:noFill/>
            </a:ln>
          </c:spPr>
          <c:marker>
            <c:symbol val="circle"/>
            <c:size val="3"/>
            <c:spPr>
              <a:solidFill>
                <a:schemeClr val="bg1"/>
              </a:solidFill>
              <a:ln>
                <a:solidFill>
                  <a:srgbClr val="FF0000"/>
                </a:solidFill>
              </a:ln>
            </c:spPr>
          </c:marker>
          <c:xVal>
            <c:numRef>
              <c:f>ALIAS2!$H$2:$H$60</c:f>
              <c:numCache>
                <c:formatCode>General</c:formatCode>
                <c:ptCount val="5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</c:numCache>
            </c:numRef>
          </c:xVal>
          <c:yVal>
            <c:numRef>
              <c:f>ALIAS2!$M$2:$M$60</c:f>
              <c:numCache>
                <c:formatCode>0.0000</c:formatCode>
                <c:ptCount val="59"/>
                <c:pt idx="0">
                  <c:v>0.5714285714285714</c:v>
                </c:pt>
                <c:pt idx="1">
                  <c:v>0.33333333333333331</c:v>
                </c:pt>
                <c:pt idx="2">
                  <c:v>0.6</c:v>
                </c:pt>
                <c:pt idx="3">
                  <c:v>0.3</c:v>
                </c:pt>
                <c:pt idx="4">
                  <c:v>0.5</c:v>
                </c:pt>
                <c:pt idx="5">
                  <c:v>0.33333333333333331</c:v>
                </c:pt>
                <c:pt idx="6">
                  <c:v>0.42857142857142855</c:v>
                </c:pt>
                <c:pt idx="7">
                  <c:v>0.6</c:v>
                </c:pt>
                <c:pt idx="8">
                  <c:v>0.4</c:v>
                </c:pt>
                <c:pt idx="9">
                  <c:v>0.53846153846153844</c:v>
                </c:pt>
                <c:pt idx="10">
                  <c:v>0.22222222222222221</c:v>
                </c:pt>
                <c:pt idx="11">
                  <c:v>0.3</c:v>
                </c:pt>
                <c:pt idx="12">
                  <c:v>0.54545454545454541</c:v>
                </c:pt>
                <c:pt idx="13">
                  <c:v>0.375</c:v>
                </c:pt>
                <c:pt idx="14">
                  <c:v>0.75</c:v>
                </c:pt>
                <c:pt idx="15">
                  <c:v>0.44444444444444442</c:v>
                </c:pt>
                <c:pt idx="16">
                  <c:v>0.44444444444444442</c:v>
                </c:pt>
                <c:pt idx="17">
                  <c:v>0.55555555555555558</c:v>
                </c:pt>
                <c:pt idx="18">
                  <c:v>0.5714285714285714</c:v>
                </c:pt>
                <c:pt idx="19">
                  <c:v>0.44444444444444442</c:v>
                </c:pt>
                <c:pt idx="20">
                  <c:v>0.36363636363636365</c:v>
                </c:pt>
                <c:pt idx="21">
                  <c:v>0.88888888888888884</c:v>
                </c:pt>
                <c:pt idx="22">
                  <c:v>0.5</c:v>
                </c:pt>
                <c:pt idx="23">
                  <c:v>0.58333333333333337</c:v>
                </c:pt>
                <c:pt idx="24">
                  <c:v>0.42857142857142855</c:v>
                </c:pt>
                <c:pt idx="25">
                  <c:v>0.3125</c:v>
                </c:pt>
                <c:pt idx="26">
                  <c:v>0.2</c:v>
                </c:pt>
                <c:pt idx="27">
                  <c:v>0.5714285714285714</c:v>
                </c:pt>
                <c:pt idx="28">
                  <c:v>0.1</c:v>
                </c:pt>
                <c:pt idx="29">
                  <c:v>0.15384615384615385</c:v>
                </c:pt>
                <c:pt idx="30">
                  <c:v>0.5</c:v>
                </c:pt>
                <c:pt idx="31">
                  <c:v>0.7142857142857143</c:v>
                </c:pt>
                <c:pt idx="32">
                  <c:v>0.36363636363636365</c:v>
                </c:pt>
                <c:pt idx="33">
                  <c:v>0.3</c:v>
                </c:pt>
                <c:pt idx="34">
                  <c:v>0.30769230769230771</c:v>
                </c:pt>
                <c:pt idx="35">
                  <c:v>0.45454545454545453</c:v>
                </c:pt>
                <c:pt idx="36">
                  <c:v>0.33333333333333331</c:v>
                </c:pt>
                <c:pt idx="37">
                  <c:v>0.33333333333333331</c:v>
                </c:pt>
                <c:pt idx="38">
                  <c:v>0.27272727272727271</c:v>
                </c:pt>
                <c:pt idx="39">
                  <c:v>0.5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F39-434C-8ECA-9012F5A42326}"/>
            </c:ext>
          </c:extLst>
        </c:ser>
        <c:ser>
          <c:idx val="5"/>
          <c:order val="1"/>
          <c:tx>
            <c:strRef>
              <c:f>ALIAS2!$N$1</c:f>
              <c:strCache>
                <c:ptCount val="1"/>
                <c:pt idx="0">
                  <c:v>Arm 2 Monthly Response Rate</c:v>
                </c:pt>
              </c:strCache>
            </c:strRef>
          </c:tx>
          <c:spPr>
            <a:ln w="19050">
              <a:noFill/>
            </a:ln>
          </c:spPr>
          <c:marker>
            <c:symbol val="square"/>
            <c:size val="3"/>
            <c:spPr>
              <a:solidFill>
                <a:schemeClr val="bg1"/>
              </a:solidFill>
              <a:ln>
                <a:solidFill>
                  <a:srgbClr val="002060"/>
                </a:solidFill>
              </a:ln>
            </c:spPr>
          </c:marker>
          <c:xVal>
            <c:numRef>
              <c:f>ALIAS2!$H$2:$H$60</c:f>
              <c:numCache>
                <c:formatCode>General</c:formatCode>
                <c:ptCount val="5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</c:numCache>
            </c:numRef>
          </c:xVal>
          <c:yVal>
            <c:numRef>
              <c:f>ALIAS2!$N$2:$N$60</c:f>
              <c:numCache>
                <c:formatCode>0.0000</c:formatCode>
                <c:ptCount val="59"/>
                <c:pt idx="0">
                  <c:v>0.44444444444444442</c:v>
                </c:pt>
                <c:pt idx="1">
                  <c:v>0</c:v>
                </c:pt>
                <c:pt idx="2">
                  <c:v>0.44444444444444442</c:v>
                </c:pt>
                <c:pt idx="3">
                  <c:v>0.125</c:v>
                </c:pt>
                <c:pt idx="4">
                  <c:v>0.22222222222222221</c:v>
                </c:pt>
                <c:pt idx="5">
                  <c:v>0.5714285714285714</c:v>
                </c:pt>
                <c:pt idx="6">
                  <c:v>0.81818181818181823</c:v>
                </c:pt>
                <c:pt idx="7">
                  <c:v>0.125</c:v>
                </c:pt>
                <c:pt idx="8">
                  <c:v>0.16666666666666666</c:v>
                </c:pt>
                <c:pt idx="9">
                  <c:v>0.22222222222222221</c:v>
                </c:pt>
                <c:pt idx="10">
                  <c:v>0.33333333333333331</c:v>
                </c:pt>
                <c:pt idx="11">
                  <c:v>0.3</c:v>
                </c:pt>
                <c:pt idx="12">
                  <c:v>0.22222222222222221</c:v>
                </c:pt>
                <c:pt idx="13">
                  <c:v>0.25</c:v>
                </c:pt>
                <c:pt idx="14">
                  <c:v>0.6</c:v>
                </c:pt>
                <c:pt idx="15">
                  <c:v>0.45454545454545453</c:v>
                </c:pt>
                <c:pt idx="16">
                  <c:v>0.45454545454545453</c:v>
                </c:pt>
                <c:pt idx="17">
                  <c:v>0.54545454545454541</c:v>
                </c:pt>
                <c:pt idx="18">
                  <c:v>0.38461538461538464</c:v>
                </c:pt>
                <c:pt idx="19">
                  <c:v>0.6</c:v>
                </c:pt>
                <c:pt idx="20">
                  <c:v>0.4</c:v>
                </c:pt>
                <c:pt idx="21">
                  <c:v>0.42857142857142855</c:v>
                </c:pt>
                <c:pt idx="22">
                  <c:v>0.5</c:v>
                </c:pt>
                <c:pt idx="23">
                  <c:v>0.63636363636363635</c:v>
                </c:pt>
                <c:pt idx="24">
                  <c:v>0.45454545454545453</c:v>
                </c:pt>
                <c:pt idx="25">
                  <c:v>0.46666666666666667</c:v>
                </c:pt>
                <c:pt idx="26">
                  <c:v>0.16666666666666666</c:v>
                </c:pt>
                <c:pt idx="27">
                  <c:v>0.42857142857142855</c:v>
                </c:pt>
                <c:pt idx="28">
                  <c:v>0.3</c:v>
                </c:pt>
                <c:pt idx="29">
                  <c:v>0.76923076923076927</c:v>
                </c:pt>
                <c:pt idx="30">
                  <c:v>0.72727272727272729</c:v>
                </c:pt>
                <c:pt idx="31">
                  <c:v>0.22222222222222221</c:v>
                </c:pt>
                <c:pt idx="32">
                  <c:v>0.55000000000000004</c:v>
                </c:pt>
                <c:pt idx="33">
                  <c:v>0.6</c:v>
                </c:pt>
                <c:pt idx="34">
                  <c:v>0.6</c:v>
                </c:pt>
                <c:pt idx="35">
                  <c:v>0.25</c:v>
                </c:pt>
                <c:pt idx="36">
                  <c:v>1</c:v>
                </c:pt>
                <c:pt idx="37">
                  <c:v>0.6</c:v>
                </c:pt>
                <c:pt idx="38">
                  <c:v>0.55000000000000004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F39-434C-8ECA-9012F5A42326}"/>
            </c:ext>
          </c:extLst>
        </c:ser>
        <c:ser>
          <c:idx val="0"/>
          <c:order val="2"/>
          <c:tx>
            <c:strRef>
              <c:f>ALIAS2!$Z$1</c:f>
              <c:strCache>
                <c:ptCount val="1"/>
                <c:pt idx="0">
                  <c:v>Arm 1 Linear Regression</c:v>
                </c:pt>
              </c:strCache>
            </c:strRef>
          </c:tx>
          <c:spPr>
            <a:ln w="12700"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ALIAS2!$H$2:$H$42</c:f>
              <c:numCache>
                <c:formatCode>General</c:formatCode>
                <c:ptCount val="4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</c:numCache>
            </c:numRef>
          </c:xVal>
          <c:yVal>
            <c:numRef>
              <c:f>ALIAS2!$Z$2:$Z$41</c:f>
              <c:numCache>
                <c:formatCode>General</c:formatCode>
                <c:ptCount val="40"/>
                <c:pt idx="0">
                  <c:v>0.48685903329713098</c:v>
                </c:pt>
                <c:pt idx="1">
                  <c:v>0.48361360506231826</c:v>
                </c:pt>
                <c:pt idx="2">
                  <c:v>0.48036817682750549</c:v>
                </c:pt>
                <c:pt idx="3">
                  <c:v>0.47712274859269277</c:v>
                </c:pt>
                <c:pt idx="4">
                  <c:v>0.47387732035788005</c:v>
                </c:pt>
                <c:pt idx="5">
                  <c:v>0.47063189212306733</c:v>
                </c:pt>
                <c:pt idx="6">
                  <c:v>0.46738646388825456</c:v>
                </c:pt>
                <c:pt idx="7">
                  <c:v>0.46414103565344184</c:v>
                </c:pt>
                <c:pt idx="8">
                  <c:v>0.46089560741862912</c:v>
                </c:pt>
                <c:pt idx="9">
                  <c:v>0.4576501791838164</c:v>
                </c:pt>
                <c:pt idx="10">
                  <c:v>0.45440475094900368</c:v>
                </c:pt>
                <c:pt idx="11">
                  <c:v>0.4511593227141909</c:v>
                </c:pt>
                <c:pt idx="12">
                  <c:v>0.44791389447937818</c:v>
                </c:pt>
                <c:pt idx="13">
                  <c:v>0.44466846624456546</c:v>
                </c:pt>
                <c:pt idx="14">
                  <c:v>0.44142303800975274</c:v>
                </c:pt>
                <c:pt idx="15">
                  <c:v>0.43817760977494002</c:v>
                </c:pt>
                <c:pt idx="16">
                  <c:v>0.43493218154012725</c:v>
                </c:pt>
                <c:pt idx="17">
                  <c:v>0.43168675330531453</c:v>
                </c:pt>
                <c:pt idx="18">
                  <c:v>0.42844132507050181</c:v>
                </c:pt>
                <c:pt idx="19">
                  <c:v>0.42519589683568909</c:v>
                </c:pt>
                <c:pt idx="20">
                  <c:v>0.42195046860087637</c:v>
                </c:pt>
                <c:pt idx="21">
                  <c:v>0.4187050403660636</c:v>
                </c:pt>
                <c:pt idx="22">
                  <c:v>0.41545961213125088</c:v>
                </c:pt>
                <c:pt idx="23">
                  <c:v>0.41221418389643816</c:v>
                </c:pt>
                <c:pt idx="24">
                  <c:v>0.40896875566162544</c:v>
                </c:pt>
                <c:pt idx="25">
                  <c:v>0.40572332742681272</c:v>
                </c:pt>
                <c:pt idx="26">
                  <c:v>0.40247789919199994</c:v>
                </c:pt>
                <c:pt idx="27">
                  <c:v>0.39923247095718722</c:v>
                </c:pt>
                <c:pt idx="28">
                  <c:v>0.3959870427223745</c:v>
                </c:pt>
                <c:pt idx="29">
                  <c:v>0.39274161448756179</c:v>
                </c:pt>
                <c:pt idx="30">
                  <c:v>0.38949618625274907</c:v>
                </c:pt>
                <c:pt idx="31">
                  <c:v>0.38625075801793629</c:v>
                </c:pt>
                <c:pt idx="32">
                  <c:v>0.38300532978312357</c:v>
                </c:pt>
                <c:pt idx="33">
                  <c:v>0.37975990154831085</c:v>
                </c:pt>
                <c:pt idx="34">
                  <c:v>0.37651447331349808</c:v>
                </c:pt>
                <c:pt idx="35">
                  <c:v>0.37326904507868541</c:v>
                </c:pt>
                <c:pt idx="36">
                  <c:v>0.37002361684387264</c:v>
                </c:pt>
                <c:pt idx="37">
                  <c:v>0.36677818860905992</c:v>
                </c:pt>
                <c:pt idx="38">
                  <c:v>0.3635327603742472</c:v>
                </c:pt>
                <c:pt idx="39">
                  <c:v>0.36028733213943442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7F39-434C-8ECA-9012F5A42326}"/>
            </c:ext>
          </c:extLst>
        </c:ser>
        <c:ser>
          <c:idx val="1"/>
          <c:order val="3"/>
          <c:tx>
            <c:strRef>
              <c:f>ALIAS2!$AI$1</c:f>
              <c:strCache>
                <c:ptCount val="1"/>
                <c:pt idx="0">
                  <c:v>Arm 2 Linear Regression</c:v>
                </c:pt>
              </c:strCache>
            </c:strRef>
          </c:tx>
          <c:spPr>
            <a:ln w="15875">
              <a:solidFill>
                <a:schemeClr val="tx2">
                  <a:lumMod val="50000"/>
                </a:schemeClr>
              </a:solidFill>
            </a:ln>
          </c:spPr>
          <c:marker>
            <c:symbol val="none"/>
          </c:marker>
          <c:xVal>
            <c:numRef>
              <c:f>ALIAS2!$H$2:$H$41</c:f>
              <c:numCache>
                <c:formatCode>General</c:formatCode>
                <c:ptCount val="4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</c:numCache>
            </c:numRef>
          </c:xVal>
          <c:yVal>
            <c:numRef>
              <c:f>ALIAS2!$AI$2:$AI$41</c:f>
              <c:numCache>
                <c:formatCode>0.0000</c:formatCode>
                <c:ptCount val="40"/>
                <c:pt idx="0">
                  <c:v>0.29969901706021917</c:v>
                </c:pt>
                <c:pt idx="1">
                  <c:v>0.30653417692916057</c:v>
                </c:pt>
                <c:pt idx="2">
                  <c:v>0.31336933679810192</c:v>
                </c:pt>
                <c:pt idx="3">
                  <c:v>0.32020449666704326</c:v>
                </c:pt>
                <c:pt idx="4">
                  <c:v>0.32703965653598466</c:v>
                </c:pt>
                <c:pt idx="5">
                  <c:v>0.333874816404926</c:v>
                </c:pt>
                <c:pt idx="6">
                  <c:v>0.34070997627386734</c:v>
                </c:pt>
                <c:pt idx="7">
                  <c:v>0.34754513614280874</c:v>
                </c:pt>
                <c:pt idx="8">
                  <c:v>0.35438029601175008</c:v>
                </c:pt>
                <c:pt idx="9">
                  <c:v>0.36121545588069148</c:v>
                </c:pt>
                <c:pt idx="10">
                  <c:v>0.36805061574963283</c:v>
                </c:pt>
                <c:pt idx="11">
                  <c:v>0.37488577561857417</c:v>
                </c:pt>
                <c:pt idx="12">
                  <c:v>0.38172093548751557</c:v>
                </c:pt>
                <c:pt idx="13">
                  <c:v>0.38855609535645691</c:v>
                </c:pt>
                <c:pt idx="14">
                  <c:v>0.39539125522539831</c:v>
                </c:pt>
                <c:pt idx="15">
                  <c:v>0.40222641509433965</c:v>
                </c:pt>
                <c:pt idx="16">
                  <c:v>0.40906157496328099</c:v>
                </c:pt>
                <c:pt idx="17">
                  <c:v>0.41589673483222234</c:v>
                </c:pt>
                <c:pt idx="18">
                  <c:v>0.42273189470116374</c:v>
                </c:pt>
                <c:pt idx="19">
                  <c:v>0.42956705457010508</c:v>
                </c:pt>
                <c:pt idx="20">
                  <c:v>0.43640221443904648</c:v>
                </c:pt>
                <c:pt idx="21">
                  <c:v>0.44323737430798782</c:v>
                </c:pt>
                <c:pt idx="22">
                  <c:v>0.45007253417692916</c:v>
                </c:pt>
                <c:pt idx="23">
                  <c:v>0.4569076940458705</c:v>
                </c:pt>
                <c:pt idx="24">
                  <c:v>0.4637428539148119</c:v>
                </c:pt>
                <c:pt idx="25">
                  <c:v>0.4705780137837533</c:v>
                </c:pt>
                <c:pt idx="26">
                  <c:v>0.47741317365269464</c:v>
                </c:pt>
                <c:pt idx="27">
                  <c:v>0.48424833352163599</c:v>
                </c:pt>
                <c:pt idx="28">
                  <c:v>0.49108349339057733</c:v>
                </c:pt>
                <c:pt idx="29">
                  <c:v>0.49791865325951873</c:v>
                </c:pt>
                <c:pt idx="30">
                  <c:v>0.50475381312846013</c:v>
                </c:pt>
                <c:pt idx="31">
                  <c:v>0.51158897299740147</c:v>
                </c:pt>
                <c:pt idx="32">
                  <c:v>0.51842413286634281</c:v>
                </c:pt>
                <c:pt idx="33">
                  <c:v>0.52525929273528416</c:v>
                </c:pt>
                <c:pt idx="34">
                  <c:v>0.5320944526042255</c:v>
                </c:pt>
                <c:pt idx="35">
                  <c:v>0.53892961247316684</c:v>
                </c:pt>
                <c:pt idx="36">
                  <c:v>0.54576477234210818</c:v>
                </c:pt>
                <c:pt idx="37">
                  <c:v>0.55259993221104964</c:v>
                </c:pt>
                <c:pt idx="38">
                  <c:v>0.55943509207999098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7F39-434C-8ECA-9012F5A423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37729680"/>
        <c:axId val="537724976"/>
      </c:scatterChart>
      <c:valAx>
        <c:axId val="537729680"/>
        <c:scaling>
          <c:orientation val="minMax"/>
          <c:max val="70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/>
                  <a:t>Enrollment Month</a:t>
                </a:r>
              </a:p>
            </c:rich>
          </c:tx>
          <c:layout>
            <c:manualLayout>
              <c:xMode val="edge"/>
              <c:yMode val="edge"/>
              <c:x val="0.44074555368520218"/>
              <c:y val="0.9225877192982455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537724976"/>
        <c:crosses val="autoZero"/>
        <c:crossBetween val="midCat"/>
      </c:valAx>
      <c:valAx>
        <c:axId val="537724976"/>
        <c:scaling>
          <c:orientation val="minMax"/>
          <c:max val="1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 dirty="0"/>
                  <a:t>Response </a:t>
                </a:r>
              </a:p>
            </c:rich>
          </c:tx>
          <c:layout>
            <c:manualLayout>
              <c:xMode val="edge"/>
              <c:yMode val="edge"/>
              <c:x val="0"/>
              <c:y val="0.3322594741617334"/>
            </c:manualLayout>
          </c:layout>
          <c:overlay val="0"/>
        </c:title>
        <c:numFmt formatCode="0.0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537729680"/>
        <c:crosses val="autoZero"/>
        <c:crossBetween val="midCat"/>
        <c:majorUnit val="0.2"/>
      </c:valAx>
      <c:spPr>
        <a:solidFill>
          <a:schemeClr val="bg1"/>
        </a:solidFill>
        <a:ln>
          <a:solidFill>
            <a:schemeClr val="bg1">
              <a:lumMod val="50000"/>
            </a:schemeClr>
          </a:solidFill>
        </a:ln>
      </c:spPr>
    </c:plotArea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ln>
      <a:solidFill>
        <a:schemeClr val="bg1">
          <a:lumMod val="50000"/>
        </a:schemeClr>
      </a:solidFill>
    </a:ln>
  </c:sp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ATACH-II</a:t>
            </a:r>
            <a:r>
              <a:rPr lang="en-US" baseline="0"/>
              <a:t> Cumulative Subject and Site Enrollment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Sites!$L$1</c:f>
              <c:strCache>
                <c:ptCount val="1"/>
                <c:pt idx="0">
                  <c:v>Subjects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Sites!$K$2:$K$55</c:f>
              <c:numCache>
                <c:formatCode>General</c:formatCode>
                <c:ptCount val="54"/>
                <c:pt idx="0">
                  <c:v>0</c:v>
                </c:pt>
                <c:pt idx="1">
                  <c:v>30</c:v>
                </c:pt>
                <c:pt idx="2">
                  <c:v>60</c:v>
                </c:pt>
                <c:pt idx="3">
                  <c:v>90</c:v>
                </c:pt>
                <c:pt idx="4">
                  <c:v>120</c:v>
                </c:pt>
                <c:pt idx="5">
                  <c:v>150</c:v>
                </c:pt>
                <c:pt idx="6">
                  <c:v>180</c:v>
                </c:pt>
                <c:pt idx="7">
                  <c:v>210</c:v>
                </c:pt>
                <c:pt idx="8">
                  <c:v>240</c:v>
                </c:pt>
                <c:pt idx="9">
                  <c:v>270</c:v>
                </c:pt>
                <c:pt idx="10">
                  <c:v>300</c:v>
                </c:pt>
                <c:pt idx="11">
                  <c:v>330</c:v>
                </c:pt>
                <c:pt idx="12">
                  <c:v>360</c:v>
                </c:pt>
                <c:pt idx="13">
                  <c:v>390</c:v>
                </c:pt>
                <c:pt idx="14">
                  <c:v>420</c:v>
                </c:pt>
                <c:pt idx="15">
                  <c:v>450</c:v>
                </c:pt>
                <c:pt idx="16">
                  <c:v>480</c:v>
                </c:pt>
                <c:pt idx="17">
                  <c:v>510</c:v>
                </c:pt>
                <c:pt idx="18">
                  <c:v>540</c:v>
                </c:pt>
                <c:pt idx="19">
                  <c:v>570</c:v>
                </c:pt>
                <c:pt idx="20">
                  <c:v>600</c:v>
                </c:pt>
                <c:pt idx="21">
                  <c:v>630</c:v>
                </c:pt>
                <c:pt idx="22">
                  <c:v>660</c:v>
                </c:pt>
                <c:pt idx="23">
                  <c:v>690</c:v>
                </c:pt>
                <c:pt idx="24">
                  <c:v>720</c:v>
                </c:pt>
                <c:pt idx="25">
                  <c:v>750</c:v>
                </c:pt>
                <c:pt idx="26">
                  <c:v>780</c:v>
                </c:pt>
                <c:pt idx="27">
                  <c:v>810</c:v>
                </c:pt>
                <c:pt idx="28">
                  <c:v>840</c:v>
                </c:pt>
                <c:pt idx="29">
                  <c:v>870</c:v>
                </c:pt>
                <c:pt idx="30">
                  <c:v>900</c:v>
                </c:pt>
                <c:pt idx="31">
                  <c:v>930</c:v>
                </c:pt>
                <c:pt idx="32">
                  <c:v>960</c:v>
                </c:pt>
                <c:pt idx="33">
                  <c:v>990</c:v>
                </c:pt>
                <c:pt idx="34">
                  <c:v>1020</c:v>
                </c:pt>
                <c:pt idx="35">
                  <c:v>1050</c:v>
                </c:pt>
                <c:pt idx="36">
                  <c:v>1080</c:v>
                </c:pt>
                <c:pt idx="37">
                  <c:v>1110</c:v>
                </c:pt>
                <c:pt idx="38">
                  <c:v>1140</c:v>
                </c:pt>
                <c:pt idx="39">
                  <c:v>1170</c:v>
                </c:pt>
                <c:pt idx="40">
                  <c:v>1200</c:v>
                </c:pt>
                <c:pt idx="41">
                  <c:v>1230</c:v>
                </c:pt>
                <c:pt idx="42">
                  <c:v>1260</c:v>
                </c:pt>
                <c:pt idx="43">
                  <c:v>1290</c:v>
                </c:pt>
                <c:pt idx="44">
                  <c:v>1320</c:v>
                </c:pt>
                <c:pt idx="45">
                  <c:v>1350</c:v>
                </c:pt>
                <c:pt idx="46">
                  <c:v>1380</c:v>
                </c:pt>
                <c:pt idx="47">
                  <c:v>1410</c:v>
                </c:pt>
                <c:pt idx="48">
                  <c:v>1440</c:v>
                </c:pt>
                <c:pt idx="49">
                  <c:v>1470</c:v>
                </c:pt>
                <c:pt idx="50">
                  <c:v>1500</c:v>
                </c:pt>
                <c:pt idx="51">
                  <c:v>1530</c:v>
                </c:pt>
                <c:pt idx="52">
                  <c:v>1560</c:v>
                </c:pt>
                <c:pt idx="53">
                  <c:v>1590</c:v>
                </c:pt>
              </c:numCache>
            </c:numRef>
          </c:cat>
          <c:val>
            <c:numRef>
              <c:f>Sites!$L$2:$L$55</c:f>
              <c:numCache>
                <c:formatCode>General</c:formatCode>
                <c:ptCount val="54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6</c:v>
                </c:pt>
                <c:pt idx="5">
                  <c:v>7</c:v>
                </c:pt>
                <c:pt idx="6">
                  <c:v>9</c:v>
                </c:pt>
                <c:pt idx="7">
                  <c:v>11</c:v>
                </c:pt>
                <c:pt idx="8">
                  <c:v>13</c:v>
                </c:pt>
                <c:pt idx="9">
                  <c:v>19</c:v>
                </c:pt>
                <c:pt idx="10">
                  <c:v>29</c:v>
                </c:pt>
                <c:pt idx="11">
                  <c:v>39</c:v>
                </c:pt>
                <c:pt idx="12">
                  <c:v>49</c:v>
                </c:pt>
                <c:pt idx="13">
                  <c:v>57</c:v>
                </c:pt>
                <c:pt idx="14">
                  <c:v>62</c:v>
                </c:pt>
                <c:pt idx="15">
                  <c:v>71</c:v>
                </c:pt>
                <c:pt idx="16">
                  <c:v>77</c:v>
                </c:pt>
                <c:pt idx="17">
                  <c:v>87</c:v>
                </c:pt>
                <c:pt idx="18">
                  <c:v>99</c:v>
                </c:pt>
                <c:pt idx="19">
                  <c:v>109</c:v>
                </c:pt>
                <c:pt idx="20">
                  <c:v>125</c:v>
                </c:pt>
                <c:pt idx="21">
                  <c:v>143</c:v>
                </c:pt>
                <c:pt idx="22">
                  <c:v>164</c:v>
                </c:pt>
                <c:pt idx="23">
                  <c:v>191</c:v>
                </c:pt>
                <c:pt idx="24">
                  <c:v>213</c:v>
                </c:pt>
                <c:pt idx="25">
                  <c:v>242</c:v>
                </c:pt>
                <c:pt idx="26">
                  <c:v>272</c:v>
                </c:pt>
                <c:pt idx="27">
                  <c:v>294</c:v>
                </c:pt>
                <c:pt idx="28">
                  <c:v>319</c:v>
                </c:pt>
                <c:pt idx="29">
                  <c:v>339</c:v>
                </c:pt>
                <c:pt idx="30">
                  <c:v>370</c:v>
                </c:pt>
                <c:pt idx="31">
                  <c:v>405</c:v>
                </c:pt>
                <c:pt idx="32">
                  <c:v>432</c:v>
                </c:pt>
                <c:pt idx="33">
                  <c:v>464</c:v>
                </c:pt>
                <c:pt idx="34">
                  <c:v>488</c:v>
                </c:pt>
                <c:pt idx="35">
                  <c:v>514</c:v>
                </c:pt>
                <c:pt idx="36">
                  <c:v>536</c:v>
                </c:pt>
                <c:pt idx="37">
                  <c:v>553</c:v>
                </c:pt>
                <c:pt idx="38">
                  <c:v>567</c:v>
                </c:pt>
                <c:pt idx="39">
                  <c:v>588</c:v>
                </c:pt>
                <c:pt idx="40">
                  <c:v>610</c:v>
                </c:pt>
                <c:pt idx="41">
                  <c:v>632</c:v>
                </c:pt>
                <c:pt idx="42">
                  <c:v>661</c:v>
                </c:pt>
                <c:pt idx="43">
                  <c:v>700</c:v>
                </c:pt>
                <c:pt idx="44">
                  <c:v>738</c:v>
                </c:pt>
                <c:pt idx="45">
                  <c:v>778</c:v>
                </c:pt>
                <c:pt idx="46">
                  <c:v>808</c:v>
                </c:pt>
                <c:pt idx="47">
                  <c:v>849</c:v>
                </c:pt>
                <c:pt idx="48">
                  <c:v>878</c:v>
                </c:pt>
                <c:pt idx="49">
                  <c:v>902</c:v>
                </c:pt>
                <c:pt idx="50">
                  <c:v>921</c:v>
                </c:pt>
                <c:pt idx="51">
                  <c:v>951</c:v>
                </c:pt>
                <c:pt idx="52">
                  <c:v>976</c:v>
                </c:pt>
                <c:pt idx="53">
                  <c:v>1000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7BE-4C0D-8465-383570B38060}"/>
            </c:ext>
          </c:extLst>
        </c:ser>
        <c:ser>
          <c:idx val="1"/>
          <c:order val="1"/>
          <c:tx>
            <c:strRef>
              <c:f>Sites!$M$1</c:f>
              <c:strCache>
                <c:ptCount val="1"/>
                <c:pt idx="0">
                  <c:v>Sites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Sites!$K$2:$K$55</c:f>
              <c:numCache>
                <c:formatCode>General</c:formatCode>
                <c:ptCount val="54"/>
                <c:pt idx="0">
                  <c:v>0</c:v>
                </c:pt>
                <c:pt idx="1">
                  <c:v>30</c:v>
                </c:pt>
                <c:pt idx="2">
                  <c:v>60</c:v>
                </c:pt>
                <c:pt idx="3">
                  <c:v>90</c:v>
                </c:pt>
                <c:pt idx="4">
                  <c:v>120</c:v>
                </c:pt>
                <c:pt idx="5">
                  <c:v>150</c:v>
                </c:pt>
                <c:pt idx="6">
                  <c:v>180</c:v>
                </c:pt>
                <c:pt idx="7">
                  <c:v>210</c:v>
                </c:pt>
                <c:pt idx="8">
                  <c:v>240</c:v>
                </c:pt>
                <c:pt idx="9">
                  <c:v>270</c:v>
                </c:pt>
                <c:pt idx="10">
                  <c:v>300</c:v>
                </c:pt>
                <c:pt idx="11">
                  <c:v>330</c:v>
                </c:pt>
                <c:pt idx="12">
                  <c:v>360</c:v>
                </c:pt>
                <c:pt idx="13">
                  <c:v>390</c:v>
                </c:pt>
                <c:pt idx="14">
                  <c:v>420</c:v>
                </c:pt>
                <c:pt idx="15">
                  <c:v>450</c:v>
                </c:pt>
                <c:pt idx="16">
                  <c:v>480</c:v>
                </c:pt>
                <c:pt idx="17">
                  <c:v>510</c:v>
                </c:pt>
                <c:pt idx="18">
                  <c:v>540</c:v>
                </c:pt>
                <c:pt idx="19">
                  <c:v>570</c:v>
                </c:pt>
                <c:pt idx="20">
                  <c:v>600</c:v>
                </c:pt>
                <c:pt idx="21">
                  <c:v>630</c:v>
                </c:pt>
                <c:pt idx="22">
                  <c:v>660</c:v>
                </c:pt>
                <c:pt idx="23">
                  <c:v>690</c:v>
                </c:pt>
                <c:pt idx="24">
                  <c:v>720</c:v>
                </c:pt>
                <c:pt idx="25">
                  <c:v>750</c:v>
                </c:pt>
                <c:pt idx="26">
                  <c:v>780</c:v>
                </c:pt>
                <c:pt idx="27">
                  <c:v>810</c:v>
                </c:pt>
                <c:pt idx="28">
                  <c:v>840</c:v>
                </c:pt>
                <c:pt idx="29">
                  <c:v>870</c:v>
                </c:pt>
                <c:pt idx="30">
                  <c:v>900</c:v>
                </c:pt>
                <c:pt idx="31">
                  <c:v>930</c:v>
                </c:pt>
                <c:pt idx="32">
                  <c:v>960</c:v>
                </c:pt>
                <c:pt idx="33">
                  <c:v>990</c:v>
                </c:pt>
                <c:pt idx="34">
                  <c:v>1020</c:v>
                </c:pt>
                <c:pt idx="35">
                  <c:v>1050</c:v>
                </c:pt>
                <c:pt idx="36">
                  <c:v>1080</c:v>
                </c:pt>
                <c:pt idx="37">
                  <c:v>1110</c:v>
                </c:pt>
                <c:pt idx="38">
                  <c:v>1140</c:v>
                </c:pt>
                <c:pt idx="39">
                  <c:v>1170</c:v>
                </c:pt>
                <c:pt idx="40">
                  <c:v>1200</c:v>
                </c:pt>
                <c:pt idx="41">
                  <c:v>1230</c:v>
                </c:pt>
                <c:pt idx="42">
                  <c:v>1260</c:v>
                </c:pt>
                <c:pt idx="43">
                  <c:v>1290</c:v>
                </c:pt>
                <c:pt idx="44">
                  <c:v>1320</c:v>
                </c:pt>
                <c:pt idx="45">
                  <c:v>1350</c:v>
                </c:pt>
                <c:pt idx="46">
                  <c:v>1380</c:v>
                </c:pt>
                <c:pt idx="47">
                  <c:v>1410</c:v>
                </c:pt>
                <c:pt idx="48">
                  <c:v>1440</c:v>
                </c:pt>
                <c:pt idx="49">
                  <c:v>1470</c:v>
                </c:pt>
                <c:pt idx="50">
                  <c:v>1500</c:v>
                </c:pt>
                <c:pt idx="51">
                  <c:v>1530</c:v>
                </c:pt>
                <c:pt idx="52">
                  <c:v>1560</c:v>
                </c:pt>
                <c:pt idx="53">
                  <c:v>1590</c:v>
                </c:pt>
              </c:numCache>
            </c:numRef>
          </c:cat>
          <c:val>
            <c:numRef>
              <c:f>Sites!$M$2:$M$55</c:f>
              <c:numCache>
                <c:formatCode>General</c:formatCode>
                <c:ptCount val="54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3</c:v>
                </c:pt>
                <c:pt idx="4">
                  <c:v>3</c:v>
                </c:pt>
                <c:pt idx="5">
                  <c:v>4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11</c:v>
                </c:pt>
                <c:pt idx="10">
                  <c:v>15</c:v>
                </c:pt>
                <c:pt idx="11">
                  <c:v>17</c:v>
                </c:pt>
                <c:pt idx="12">
                  <c:v>21</c:v>
                </c:pt>
                <c:pt idx="13">
                  <c:v>22</c:v>
                </c:pt>
                <c:pt idx="14">
                  <c:v>23</c:v>
                </c:pt>
                <c:pt idx="15">
                  <c:v>27</c:v>
                </c:pt>
                <c:pt idx="16">
                  <c:v>29</c:v>
                </c:pt>
                <c:pt idx="17">
                  <c:v>29</c:v>
                </c:pt>
                <c:pt idx="18">
                  <c:v>32</c:v>
                </c:pt>
                <c:pt idx="19">
                  <c:v>34</c:v>
                </c:pt>
                <c:pt idx="20">
                  <c:v>39</c:v>
                </c:pt>
                <c:pt idx="21">
                  <c:v>41</c:v>
                </c:pt>
                <c:pt idx="22">
                  <c:v>45</c:v>
                </c:pt>
                <c:pt idx="23">
                  <c:v>53</c:v>
                </c:pt>
                <c:pt idx="24">
                  <c:v>57</c:v>
                </c:pt>
                <c:pt idx="25">
                  <c:v>62</c:v>
                </c:pt>
                <c:pt idx="26">
                  <c:v>63</c:v>
                </c:pt>
                <c:pt idx="27">
                  <c:v>66</c:v>
                </c:pt>
                <c:pt idx="28">
                  <c:v>69</c:v>
                </c:pt>
                <c:pt idx="29">
                  <c:v>70</c:v>
                </c:pt>
                <c:pt idx="30">
                  <c:v>71</c:v>
                </c:pt>
                <c:pt idx="31">
                  <c:v>73</c:v>
                </c:pt>
                <c:pt idx="32">
                  <c:v>74</c:v>
                </c:pt>
                <c:pt idx="33">
                  <c:v>76</c:v>
                </c:pt>
                <c:pt idx="34">
                  <c:v>76</c:v>
                </c:pt>
                <c:pt idx="35">
                  <c:v>76</c:v>
                </c:pt>
                <c:pt idx="36">
                  <c:v>76</c:v>
                </c:pt>
                <c:pt idx="37">
                  <c:v>77</c:v>
                </c:pt>
                <c:pt idx="38">
                  <c:v>79</c:v>
                </c:pt>
                <c:pt idx="39">
                  <c:v>82</c:v>
                </c:pt>
                <c:pt idx="40">
                  <c:v>86</c:v>
                </c:pt>
                <c:pt idx="41">
                  <c:v>88</c:v>
                </c:pt>
                <c:pt idx="42">
                  <c:v>90</c:v>
                </c:pt>
                <c:pt idx="43">
                  <c:v>91</c:v>
                </c:pt>
                <c:pt idx="44">
                  <c:v>94</c:v>
                </c:pt>
                <c:pt idx="45">
                  <c:v>98</c:v>
                </c:pt>
                <c:pt idx="46">
                  <c:v>98</c:v>
                </c:pt>
                <c:pt idx="47">
                  <c:v>102</c:v>
                </c:pt>
                <c:pt idx="48">
                  <c:v>103</c:v>
                </c:pt>
                <c:pt idx="49">
                  <c:v>103</c:v>
                </c:pt>
                <c:pt idx="50">
                  <c:v>105</c:v>
                </c:pt>
                <c:pt idx="51">
                  <c:v>109</c:v>
                </c:pt>
                <c:pt idx="52">
                  <c:v>109</c:v>
                </c:pt>
                <c:pt idx="53">
                  <c:v>110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7BE-4C0D-8465-383570B380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37731248"/>
        <c:axId val="537731640"/>
      </c:lineChart>
      <c:catAx>
        <c:axId val="537731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7731640"/>
        <c:crosses val="autoZero"/>
        <c:auto val="1"/>
        <c:lblAlgn val="ctr"/>
        <c:lblOffset val="100"/>
        <c:noMultiLvlLbl val="0"/>
      </c:catAx>
      <c:valAx>
        <c:axId val="537731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7731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0.99976</cdr:x>
      <cdr:y>0.13953</cdr:y>
    </cdr:from>
    <cdr:to>
      <cdr:x>1</cdr:x>
      <cdr:y>1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71FB35C8-7D2B-4385-829D-793AF29427BC}"/>
            </a:ext>
          </a:extLst>
        </cdr:cNvPr>
        <cdr:cNvCxnSpPr/>
      </cdr:nvCxnSpPr>
      <cdr:spPr>
        <a:xfrm xmlns:a="http://schemas.openxmlformats.org/drawingml/2006/main">
          <a:off x="8532341" y="457199"/>
          <a:ext cx="2059" cy="2819401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0.99976</cdr:x>
      <cdr:y>0.13953</cdr:y>
    </cdr:from>
    <cdr:to>
      <cdr:x>1</cdr:x>
      <cdr:y>1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473CC668-7CFD-422A-9264-3AB58F6CF7B9}"/>
            </a:ext>
          </a:extLst>
        </cdr:cNvPr>
        <cdr:cNvCxnSpPr/>
      </cdr:nvCxnSpPr>
      <cdr:spPr>
        <a:xfrm xmlns:a="http://schemas.openxmlformats.org/drawingml/2006/main">
          <a:off x="8532341" y="457199"/>
          <a:ext cx="2059" cy="2819401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0.62572</cdr:x>
      <cdr:y>0.30449</cdr:y>
    </cdr:from>
    <cdr:to>
      <cdr:x>0.9803</cdr:x>
      <cdr:y>0.75685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E1BEDD0A-28E3-46EE-B178-5D5AE623783D}"/>
            </a:ext>
          </a:extLst>
        </cdr:cNvPr>
        <cdr:cNvSpPr txBox="1"/>
      </cdr:nvSpPr>
      <cdr:spPr>
        <a:xfrm xmlns:a="http://schemas.openxmlformats.org/drawingml/2006/main">
          <a:off x="4571999" y="951297"/>
          <a:ext cx="2590800" cy="1413262"/>
        </a:xfrm>
        <a:prstGeom xmlns:a="http://schemas.openxmlformats.org/drawingml/2006/main" prst="rect">
          <a:avLst/>
        </a:prstGeom>
        <a:solidFill xmlns:a="http://schemas.openxmlformats.org/drawingml/2006/main">
          <a:srgbClr val="92D050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2800" dirty="0"/>
            <a:t>Post-hoc, a temporal trend is observed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A8D02-4E65-4CCD-8312-4AB164C6C77D}" type="datetimeFigureOut">
              <a:rPr lang="en-US"/>
              <a:t>5/20/2018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119DBA-4540-49B3-8FA9-6259387ECF9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76198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A755D9-D361-47B8-9652-3B4EA9776CE5}" type="datetimeFigureOut">
              <a:rPr lang="en-US"/>
              <a:t>5/20/2018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36274-F2B9-4C45-BBB4-0EDF4CD651A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768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B36274-F2B9-4C45-BBB4-0EDF4CD651A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441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B36274-F2B9-4C45-BBB4-0EDF4CD651A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395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B36274-F2B9-4C45-BBB4-0EDF4CD651A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994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B36274-F2B9-4C45-BBB4-0EDF4CD651A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249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B36274-F2B9-4C45-BBB4-0EDF4CD651A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005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852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832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606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597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90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54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36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654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018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00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1B5E2-90E4-4AC1-801A-FBF32AF14A2A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DA0C5-A72A-4FB6-BD8A-F3E3E0C59B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77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29175-527E-46A3-863C-1BB1F163B849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37D0E-4A4F-4307-8994-C1891D747D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834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chart" Target="../charts/char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0" y="365464"/>
            <a:ext cx="5021808" cy="10858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s-UY" altLang="en-US" sz="2800" dirty="0">
                <a:solidFill>
                  <a:schemeClr val="bg1"/>
                </a:solidFill>
                <a:latin typeface="+mn-lt"/>
              </a:rPr>
              <a:t>39th </a:t>
            </a:r>
            <a:r>
              <a:rPr lang="es-UY" altLang="en-US" sz="2800" dirty="0" err="1">
                <a:solidFill>
                  <a:schemeClr val="bg1"/>
                </a:solidFill>
                <a:latin typeface="+mn-lt"/>
              </a:rPr>
              <a:t>Annual</a:t>
            </a:r>
            <a:r>
              <a:rPr lang="es-UY" altLang="en-US" sz="2800" dirty="0">
                <a:solidFill>
                  <a:schemeClr val="bg1"/>
                </a:solidFill>
                <a:latin typeface="+mn-lt"/>
              </a:rPr>
              <a:t> Meeting of </a:t>
            </a:r>
            <a:r>
              <a:rPr lang="es-UY" altLang="en-US" sz="2800" dirty="0" err="1">
                <a:solidFill>
                  <a:schemeClr val="bg1"/>
                </a:solidFill>
                <a:latin typeface="+mn-lt"/>
              </a:rPr>
              <a:t>the</a:t>
            </a:r>
            <a:r>
              <a:rPr lang="es-UY" altLang="en-US" sz="2800" dirty="0">
                <a:solidFill>
                  <a:schemeClr val="bg1"/>
                </a:solidFill>
                <a:latin typeface="+mn-lt"/>
              </a:rPr>
              <a:t> </a:t>
            </a:r>
            <a:br>
              <a:rPr lang="es-UY" altLang="en-US" sz="2800" dirty="0">
                <a:solidFill>
                  <a:schemeClr val="bg1"/>
                </a:solidFill>
                <a:latin typeface="+mn-lt"/>
              </a:rPr>
            </a:br>
            <a:r>
              <a:rPr lang="es-UY" altLang="en-US" sz="2800" dirty="0" err="1">
                <a:solidFill>
                  <a:schemeClr val="bg1"/>
                </a:solidFill>
                <a:latin typeface="+mn-lt"/>
              </a:rPr>
              <a:t>Society</a:t>
            </a:r>
            <a:r>
              <a:rPr lang="es-UY" altLang="en-US" sz="2800" dirty="0">
                <a:solidFill>
                  <a:schemeClr val="bg1"/>
                </a:solidFill>
                <a:latin typeface="+mn-lt"/>
              </a:rPr>
              <a:t> </a:t>
            </a:r>
            <a:r>
              <a:rPr lang="es-UY" altLang="en-US" sz="2800" dirty="0" err="1">
                <a:solidFill>
                  <a:schemeClr val="bg1"/>
                </a:solidFill>
                <a:latin typeface="+mn-lt"/>
              </a:rPr>
              <a:t>for</a:t>
            </a:r>
            <a:r>
              <a:rPr lang="es-UY" altLang="en-US" sz="2800" dirty="0">
                <a:solidFill>
                  <a:schemeClr val="bg1"/>
                </a:solidFill>
                <a:latin typeface="+mn-lt"/>
              </a:rPr>
              <a:t> </a:t>
            </a:r>
            <a:r>
              <a:rPr lang="es-UY" altLang="en-US" sz="2800" dirty="0" err="1">
                <a:solidFill>
                  <a:schemeClr val="bg1"/>
                </a:solidFill>
                <a:latin typeface="+mn-lt"/>
              </a:rPr>
              <a:t>Clinical</a:t>
            </a:r>
            <a:r>
              <a:rPr lang="es-UY" altLang="en-US" sz="2800" dirty="0">
                <a:solidFill>
                  <a:schemeClr val="bg1"/>
                </a:solidFill>
                <a:latin typeface="+mn-lt"/>
              </a:rPr>
              <a:t> </a:t>
            </a:r>
            <a:r>
              <a:rPr lang="es-UY" altLang="en-US" sz="2800" dirty="0" err="1">
                <a:solidFill>
                  <a:schemeClr val="bg1"/>
                </a:solidFill>
                <a:latin typeface="+mn-lt"/>
              </a:rPr>
              <a:t>Trials</a:t>
            </a:r>
            <a:endParaRPr lang="en-US" sz="2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828800" y="2978130"/>
            <a:ext cx="5486400" cy="208365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UY" altLang="en-US" sz="4400" b="1" dirty="0" err="1">
                <a:solidFill>
                  <a:srgbClr val="FFFF00"/>
                </a:solidFill>
                <a:latin typeface="+mn-lt"/>
              </a:rPr>
              <a:t>Adaptive</a:t>
            </a:r>
            <a:r>
              <a:rPr lang="es-UY" altLang="en-US" sz="4400" b="1" dirty="0">
                <a:solidFill>
                  <a:srgbClr val="FFFF00"/>
                </a:solidFill>
                <a:latin typeface="+mn-lt"/>
              </a:rPr>
              <a:t> Timing of</a:t>
            </a:r>
            <a:br>
              <a:rPr lang="es-UY" altLang="en-US" sz="4400" b="1" dirty="0">
                <a:solidFill>
                  <a:srgbClr val="FFFF00"/>
                </a:solidFill>
                <a:latin typeface="+mn-lt"/>
              </a:rPr>
            </a:br>
            <a:r>
              <a:rPr lang="es-UY" altLang="en-US" sz="4400" b="1" dirty="0" err="1">
                <a:solidFill>
                  <a:srgbClr val="FFFF00"/>
                </a:solidFill>
                <a:latin typeface="+mn-lt"/>
              </a:rPr>
              <a:t>Interim</a:t>
            </a:r>
            <a:r>
              <a:rPr lang="es-UY" altLang="en-US" sz="4400" b="1" dirty="0">
                <a:solidFill>
                  <a:srgbClr val="FFFF00"/>
                </a:solidFill>
                <a:latin typeface="+mn-lt"/>
              </a:rPr>
              <a:t> </a:t>
            </a:r>
            <a:r>
              <a:rPr lang="es-UY" altLang="en-US" sz="4400" b="1" dirty="0" err="1">
                <a:solidFill>
                  <a:srgbClr val="FFFF00"/>
                </a:solidFill>
                <a:latin typeface="+mn-lt"/>
              </a:rPr>
              <a:t>Analysis</a:t>
            </a:r>
            <a:endParaRPr lang="en-US" sz="4400" b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026" name="Picture 2" descr="Image result for society for clinical trials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08" y="390864"/>
            <a:ext cx="3436392" cy="1231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828800" y="1892280"/>
            <a:ext cx="5486400" cy="108585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s-UY" altLang="en-US" sz="2800" dirty="0" err="1">
                <a:solidFill>
                  <a:srgbClr val="FFFF00"/>
                </a:solidFill>
                <a:latin typeface="+mn-lt"/>
              </a:rPr>
              <a:t>Invited</a:t>
            </a:r>
            <a:r>
              <a:rPr lang="es-UY" altLang="en-US" sz="2800" dirty="0">
                <a:solidFill>
                  <a:srgbClr val="FFFF00"/>
                </a:solidFill>
                <a:latin typeface="+mn-lt"/>
              </a:rPr>
              <a:t> </a:t>
            </a:r>
            <a:r>
              <a:rPr lang="es-UY" altLang="en-US" sz="2800" dirty="0" err="1">
                <a:solidFill>
                  <a:srgbClr val="FFFF00"/>
                </a:solidFill>
                <a:latin typeface="+mn-lt"/>
              </a:rPr>
              <a:t>Session</a:t>
            </a:r>
            <a:r>
              <a:rPr lang="es-UY" altLang="en-US" sz="2800" dirty="0">
                <a:solidFill>
                  <a:srgbClr val="FFFF00"/>
                </a:solidFill>
                <a:latin typeface="+mn-lt"/>
              </a:rPr>
              <a:t> #2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7266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2">
            <a:extLst>
              <a:ext uri="{FF2B5EF4-FFF2-40B4-BE49-F238E27FC236}">
                <a16:creationId xmlns:a16="http://schemas.microsoft.com/office/drawing/2014/main" id="{DE8DCF71-FE13-4AA1-A6A0-8F009F1DE70B}"/>
              </a:ext>
            </a:extLst>
          </p:cNvPr>
          <p:cNvSpPr txBox="1">
            <a:spLocks/>
          </p:cNvSpPr>
          <p:nvPr/>
        </p:nvSpPr>
        <p:spPr>
          <a:xfrm>
            <a:off x="457200" y="228600"/>
            <a:ext cx="82296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FFFF00"/>
                </a:solidFill>
                <a:latin typeface="+mn-lt"/>
              </a:rPr>
              <a:t>Two Motivating Examples</a:t>
            </a:r>
          </a:p>
        </p:txBody>
      </p:sp>
      <p:sp>
        <p:nvSpPr>
          <p:cNvPr id="10" name="Content Placeholder 13">
            <a:extLst>
              <a:ext uri="{FF2B5EF4-FFF2-40B4-BE49-F238E27FC236}">
                <a16:creationId xmlns:a16="http://schemas.microsoft.com/office/drawing/2014/main" id="{A909732E-18E8-4721-B6F6-B4303C3D5C61}"/>
              </a:ext>
            </a:extLst>
          </p:cNvPr>
          <p:cNvSpPr txBox="1">
            <a:spLocks/>
          </p:cNvSpPr>
          <p:nvPr/>
        </p:nvSpPr>
        <p:spPr>
          <a:xfrm>
            <a:off x="847436" y="1236627"/>
            <a:ext cx="7467600" cy="51089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5563" lvl="1" algn="l">
              <a:spcAft>
                <a:spcPts val="450"/>
              </a:spcAft>
              <a:buClr>
                <a:schemeClr val="bg1"/>
              </a:buClr>
            </a:pPr>
            <a:endParaRPr lang="en-US" altLang="en-US" sz="2800" dirty="0">
              <a:solidFill>
                <a:schemeClr val="bg1"/>
              </a:solidFill>
            </a:endParaRPr>
          </a:p>
        </p:txBody>
      </p:sp>
      <p:pic>
        <p:nvPicPr>
          <p:cNvPr id="2050" name="Picture 2" descr="Image result for photo of ischemic stroke">
            <a:extLst>
              <a:ext uri="{FF2B5EF4-FFF2-40B4-BE49-F238E27FC236}">
                <a16:creationId xmlns:a16="http://schemas.microsoft.com/office/drawing/2014/main" id="{6C7C213F-1E53-4DA2-9A2A-702CEF7547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836" y="1696816"/>
            <a:ext cx="7315200" cy="362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EAABE66-F6BB-4B8A-9065-95D9867224C0}"/>
              </a:ext>
            </a:extLst>
          </p:cNvPr>
          <p:cNvSpPr txBox="1"/>
          <p:nvPr/>
        </p:nvSpPr>
        <p:spPr>
          <a:xfrm>
            <a:off x="466436" y="5394118"/>
            <a:ext cx="822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Interventional Management of Stroke (IMS-III)</a:t>
            </a:r>
          </a:p>
          <a:p>
            <a:pPr algn="ctr"/>
            <a:r>
              <a:rPr lang="en-US" sz="3200" dirty="0">
                <a:solidFill>
                  <a:schemeClr val="bg1"/>
                </a:solidFill>
              </a:rPr>
              <a:t>Albumin in Acute Stroke - Part 2 (ALIAS)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014BAC-7E8E-4CA4-A18F-EEF698EB689E}"/>
              </a:ext>
            </a:extLst>
          </p:cNvPr>
          <p:cNvSpPr txBox="1"/>
          <p:nvPr/>
        </p:nvSpPr>
        <p:spPr>
          <a:xfrm>
            <a:off x="999836" y="1236627"/>
            <a:ext cx="7315200" cy="954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Trials to test treatments that result in “good” functional outcome after ischemic stroke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6CED4BF-D887-4376-A991-23CB8ABB22F5}"/>
              </a:ext>
            </a:extLst>
          </p:cNvPr>
          <p:cNvSpPr/>
          <p:nvPr/>
        </p:nvSpPr>
        <p:spPr>
          <a:xfrm>
            <a:off x="1863436" y="1905946"/>
            <a:ext cx="1976582" cy="1371601"/>
          </a:xfrm>
          <a:prstGeom prst="ellipse">
            <a:avLst/>
          </a:prstGeom>
          <a:noFill/>
          <a:ln w="5715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75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228600" y="228600"/>
            <a:ext cx="6400800" cy="994172"/>
          </a:xfrm>
        </p:spPr>
        <p:txBody>
          <a:bodyPr/>
          <a:lstStyle/>
          <a:p>
            <a:pPr algn="ctr"/>
            <a:r>
              <a:rPr lang="en-US" altLang="en-US" dirty="0">
                <a:solidFill>
                  <a:srgbClr val="FFFF00"/>
                </a:solidFill>
                <a:latin typeface="+mn-lt"/>
              </a:rPr>
              <a:t>A Tale of Two Studies</a:t>
            </a:r>
            <a:endParaRPr lang="en-US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228600" y="1379727"/>
            <a:ext cx="7010400" cy="5103388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defRPr/>
            </a:pPr>
            <a:r>
              <a:rPr lang="en-US" altLang="en-US" dirty="0">
                <a:solidFill>
                  <a:schemeClr val="bg1"/>
                </a:solidFill>
              </a:rPr>
              <a:t>Similar </a:t>
            </a:r>
            <a:r>
              <a:rPr lang="en-US" altLang="en-US" dirty="0" err="1">
                <a:solidFill>
                  <a:schemeClr val="bg1"/>
                </a:solidFill>
              </a:rPr>
              <a:t>clincial</a:t>
            </a:r>
            <a:r>
              <a:rPr lang="en-US" altLang="en-US" dirty="0">
                <a:solidFill>
                  <a:schemeClr val="bg1"/>
                </a:solidFill>
              </a:rPr>
              <a:t> outcome (good vs bad)</a:t>
            </a:r>
          </a:p>
          <a:p>
            <a:pPr>
              <a:spcBef>
                <a:spcPts val="600"/>
              </a:spcBef>
              <a:defRPr/>
            </a:pPr>
            <a:r>
              <a:rPr lang="en-US" altLang="en-US" dirty="0">
                <a:solidFill>
                  <a:schemeClr val="bg1"/>
                </a:solidFill>
              </a:rPr>
              <a:t>Similar planned max N (900 and 1,100)</a:t>
            </a:r>
          </a:p>
          <a:p>
            <a:pPr>
              <a:spcBef>
                <a:spcPts val="600"/>
              </a:spcBef>
              <a:defRPr/>
            </a:pPr>
            <a:r>
              <a:rPr lang="en-US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Similar time period (2006/2009* - 2012)</a:t>
            </a:r>
          </a:p>
          <a:p>
            <a:pPr>
              <a:spcBef>
                <a:spcPts val="600"/>
              </a:spcBef>
              <a:defRPr/>
            </a:pPr>
            <a:r>
              <a:rPr lang="en-US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Similar active control (IV </a:t>
            </a:r>
            <a:r>
              <a:rPr lang="en-US" altLang="en-US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tPA</a:t>
            </a:r>
            <a:r>
              <a:rPr lang="en-US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- SOC)</a:t>
            </a:r>
          </a:p>
          <a:p>
            <a:pPr>
              <a:spcBef>
                <a:spcPts val="600"/>
              </a:spcBef>
              <a:defRPr/>
            </a:pPr>
            <a:r>
              <a:rPr lang="en-US" altLang="en-US" dirty="0">
                <a:solidFill>
                  <a:schemeClr val="bg1"/>
                </a:solidFill>
              </a:rPr>
              <a:t>Same DM center and DSMB</a:t>
            </a:r>
          </a:p>
          <a:p>
            <a:pPr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altLang="en-US" dirty="0">
                <a:solidFill>
                  <a:schemeClr val="bg1"/>
                </a:solidFill>
              </a:rPr>
              <a:t>Both stopped early for futility</a:t>
            </a:r>
          </a:p>
          <a:p>
            <a:pPr>
              <a:defRPr/>
            </a:pPr>
            <a:r>
              <a:rPr lang="en-US" altLang="en-US" dirty="0">
                <a:solidFill>
                  <a:srgbClr val="FFC000"/>
                </a:solidFill>
              </a:rPr>
              <a:t>Different mechanism/target to treat stroke</a:t>
            </a:r>
          </a:p>
          <a:p>
            <a:pPr>
              <a:defRPr/>
            </a:pPr>
            <a:r>
              <a:rPr lang="en-US" altLang="en-US" dirty="0">
                <a:solidFill>
                  <a:srgbClr val="FFC000"/>
                </a:solidFill>
              </a:rPr>
              <a:t>Different treatment types (IV drug vs devices)</a:t>
            </a:r>
          </a:p>
          <a:p>
            <a:pPr>
              <a:defRPr/>
            </a:pPr>
            <a:r>
              <a:rPr lang="en-US" altLang="en-US" dirty="0">
                <a:solidFill>
                  <a:srgbClr val="FFC000"/>
                </a:solidFill>
              </a:rPr>
              <a:t>Different allocation ratio (1:2 vs 1:1)</a:t>
            </a:r>
          </a:p>
          <a:p>
            <a:pPr>
              <a:defRPr/>
            </a:pPr>
            <a:r>
              <a:rPr lang="en-US" altLang="en-US" dirty="0">
                <a:solidFill>
                  <a:srgbClr val="FFC000"/>
                </a:solidFill>
              </a:rPr>
              <a:t>Different recruitment rates</a:t>
            </a:r>
          </a:p>
        </p:txBody>
      </p:sp>
      <p:pic>
        <p:nvPicPr>
          <p:cNvPr id="4" name="Picture 2" descr="ALIAS 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006" y="2318643"/>
            <a:ext cx="2007394" cy="18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W:\Completed Studies\IMS III\Project Management\Logo\IMS III 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006" y="452357"/>
            <a:ext cx="2007394" cy="1808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7640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457200" y="92208"/>
            <a:ext cx="8229600" cy="56266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dirty="0">
                <a:solidFill>
                  <a:srgbClr val="FFFF00"/>
                </a:solidFill>
              </a:rPr>
              <a:t>Subject and Site Enrollment</a:t>
            </a:r>
            <a:endParaRPr lang="en-US" dirty="0">
              <a:solidFill>
                <a:srgbClr val="FFFF00"/>
              </a:solidFill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1600865"/>
              </p:ext>
            </p:extLst>
          </p:nvPr>
        </p:nvGraphicFramePr>
        <p:xfrm>
          <a:off x="609866" y="719948"/>
          <a:ext cx="7543800" cy="2762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53824" y="2119550"/>
            <a:ext cx="7429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Aug ‘06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96498" y="5421245"/>
            <a:ext cx="7429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Apr ‘12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1018118" y="2427954"/>
            <a:ext cx="171450" cy="35165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7846554" y="5706184"/>
            <a:ext cx="7739" cy="40333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370768" y="4288974"/>
            <a:ext cx="7429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N=656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438389" y="3482198"/>
            <a:ext cx="4343400" cy="32567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2" descr="An external file that holds a picture, illustration, etc.&#10;Object name is WJCC-2-614-g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640" y="3615548"/>
            <a:ext cx="4136231" cy="280035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40" name="TextBox 39"/>
          <p:cNvSpPr txBox="1"/>
          <p:nvPr/>
        </p:nvSpPr>
        <p:spPr>
          <a:xfrm>
            <a:off x="4457364" y="6388033"/>
            <a:ext cx="42481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World J </a:t>
            </a:r>
            <a:r>
              <a:rPr lang="en-US" sz="1400" dirty="0" err="1">
                <a:solidFill>
                  <a:schemeClr val="bg1"/>
                </a:solidFill>
              </a:rPr>
              <a:t>Clin</a:t>
            </a:r>
            <a:r>
              <a:rPr lang="en-US" sz="1400" dirty="0">
                <a:solidFill>
                  <a:schemeClr val="bg1"/>
                </a:solidFill>
              </a:rPr>
              <a:t> Cases. 2014 Nov 16; 2(11): 614–622.</a:t>
            </a:r>
          </a:p>
        </p:txBody>
      </p:sp>
      <p:sp>
        <p:nvSpPr>
          <p:cNvPr id="2" name="Rectangle 1"/>
          <p:cNvSpPr/>
          <p:nvPr/>
        </p:nvSpPr>
        <p:spPr>
          <a:xfrm>
            <a:off x="5496921" y="4541068"/>
            <a:ext cx="8382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5380113" y="5579524"/>
            <a:ext cx="838200" cy="3725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6075330" y="4075092"/>
            <a:ext cx="838200" cy="4008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6390828" y="5516633"/>
            <a:ext cx="8382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6931908" y="4552517"/>
            <a:ext cx="8382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7504379" y="1010097"/>
            <a:ext cx="7429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N=656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457548" y="1945859"/>
            <a:ext cx="7429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Apr ‘12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 flipH="1">
            <a:off x="7907604" y="2230798"/>
            <a:ext cx="7739" cy="40333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7771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1" grpId="0"/>
      <p:bldP spid="38" grpId="0" animBg="1"/>
      <p:bldP spid="40" grpId="0"/>
      <p:bldP spid="2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457200" y="92208"/>
            <a:ext cx="8229600" cy="56266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dirty="0">
                <a:solidFill>
                  <a:srgbClr val="FFFF00"/>
                </a:solidFill>
              </a:rPr>
              <a:t>Subject and Site Enrollment</a:t>
            </a:r>
            <a:endParaRPr lang="en-US" dirty="0">
              <a:solidFill>
                <a:srgbClr val="FFFF00"/>
              </a:solidFill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1600865"/>
              </p:ext>
            </p:extLst>
          </p:nvPr>
        </p:nvGraphicFramePr>
        <p:xfrm>
          <a:off x="609866" y="719948"/>
          <a:ext cx="7543800" cy="2762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1745185"/>
              </p:ext>
            </p:extLst>
          </p:nvPr>
        </p:nvGraphicFramePr>
        <p:xfrm>
          <a:off x="609865" y="3577547"/>
          <a:ext cx="7891171" cy="3235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53824" y="2119550"/>
            <a:ext cx="7429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Aug ‘06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01126" y="5436488"/>
            <a:ext cx="71952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Jul ‘06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57548" y="1945859"/>
            <a:ext cx="7429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Apr ‘12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833652" y="5425258"/>
            <a:ext cx="71952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Sep ‘12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958276" y="5738413"/>
            <a:ext cx="171450" cy="35165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1018118" y="2427954"/>
            <a:ext cx="171450" cy="35165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8295858" y="5682984"/>
            <a:ext cx="7495" cy="41132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7907604" y="2230798"/>
            <a:ext cx="7739" cy="40333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2696784" y="5736612"/>
            <a:ext cx="7495" cy="41132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4084620" y="5722103"/>
            <a:ext cx="7495" cy="41132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794406" y="5465809"/>
            <a:ext cx="71952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Feb ‘09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468184" y="5465809"/>
            <a:ext cx="71952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Dec ‘07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233080" y="3784109"/>
            <a:ext cx="127861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1">
                    <a:lumMod val="50000"/>
                  </a:schemeClr>
                </a:solidFill>
              </a:rPr>
              <a:t>Part 1</a:t>
            </a:r>
          </a:p>
        </p:txBody>
      </p:sp>
      <p:sp>
        <p:nvSpPr>
          <p:cNvPr id="26" name="Left Bracket 25"/>
          <p:cNvSpPr/>
          <p:nvPr/>
        </p:nvSpPr>
        <p:spPr>
          <a:xfrm rot="5400000">
            <a:off x="1829014" y="3242378"/>
            <a:ext cx="126286" cy="1789642"/>
          </a:xfrm>
          <a:prstGeom prst="leftBracket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7" name="TextBox 26"/>
          <p:cNvSpPr txBox="1"/>
          <p:nvPr/>
        </p:nvSpPr>
        <p:spPr>
          <a:xfrm>
            <a:off x="5850908" y="3812423"/>
            <a:ext cx="14911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1">
                    <a:lumMod val="50000"/>
                  </a:schemeClr>
                </a:solidFill>
              </a:rPr>
              <a:t>Part 2</a:t>
            </a:r>
          </a:p>
        </p:txBody>
      </p:sp>
      <p:sp>
        <p:nvSpPr>
          <p:cNvPr id="28" name="Left Bracket 27"/>
          <p:cNvSpPr/>
          <p:nvPr/>
        </p:nvSpPr>
        <p:spPr>
          <a:xfrm rot="5400000">
            <a:off x="6197892" y="2072475"/>
            <a:ext cx="163962" cy="4177214"/>
          </a:xfrm>
          <a:prstGeom prst="leftBracket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9" name="TextBox 28"/>
          <p:cNvSpPr txBox="1"/>
          <p:nvPr/>
        </p:nvSpPr>
        <p:spPr>
          <a:xfrm>
            <a:off x="2468184" y="4881229"/>
            <a:ext cx="71952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N=434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781509" y="3767137"/>
            <a:ext cx="71952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N=841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504379" y="1010097"/>
            <a:ext cx="7429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N=656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2590800" y="1219200"/>
            <a:ext cx="0" cy="50292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205B8ABE-240C-42B8-860E-6F245A39326D}"/>
              </a:ext>
            </a:extLst>
          </p:cNvPr>
          <p:cNvSpPr txBox="1"/>
          <p:nvPr/>
        </p:nvSpPr>
        <p:spPr>
          <a:xfrm>
            <a:off x="2468184" y="2169438"/>
            <a:ext cx="71952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N=100</a:t>
            </a:r>
          </a:p>
        </p:txBody>
      </p:sp>
      <p:pic>
        <p:nvPicPr>
          <p:cNvPr id="3074" name="Picture 2" descr="Image result for picture of  x">
            <a:extLst>
              <a:ext uri="{FF2B5EF4-FFF2-40B4-BE49-F238E27FC236}">
                <a16:creationId xmlns:a16="http://schemas.microsoft.com/office/drawing/2014/main" id="{BBEE10C8-F201-46E5-9756-49F08B296C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25" y="4048216"/>
            <a:ext cx="2157025" cy="214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423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990600" y="947055"/>
            <a:ext cx="7315200" cy="2704014"/>
            <a:chOff x="444469" y="197981"/>
            <a:chExt cx="8298873" cy="3060122"/>
          </a:xfrm>
        </p:grpSpPr>
        <p:graphicFrame>
          <p:nvGraphicFramePr>
            <p:cNvPr id="2" name="Chart 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195198234"/>
                </p:ext>
              </p:extLst>
            </p:nvPr>
          </p:nvGraphicFramePr>
          <p:xfrm>
            <a:off x="444469" y="197981"/>
            <a:ext cx="8298873" cy="306012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21" name="Straight Connector 20"/>
            <p:cNvCxnSpPr/>
            <p:nvPr/>
          </p:nvCxnSpPr>
          <p:spPr>
            <a:xfrm>
              <a:off x="4450157" y="973678"/>
              <a:ext cx="0" cy="187045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4450157" y="819791"/>
              <a:ext cx="559760" cy="130616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txBody>
            <a:bodyPr wrap="square" lIns="13716" tIns="0" rIns="13716" bIns="0" rtlCol="0">
              <a:spAutoFit/>
            </a:bodyPr>
            <a:lstStyle/>
            <a:p>
              <a:r>
                <a:rPr lang="en-US" sz="750" dirty="0"/>
                <a:t>N=225</a:t>
              </a:r>
            </a:p>
          </p:txBody>
        </p:sp>
        <p:cxnSp>
          <p:nvCxnSpPr>
            <p:cNvPr id="23" name="Straight Connector 22"/>
            <p:cNvCxnSpPr/>
            <p:nvPr/>
          </p:nvCxnSpPr>
          <p:spPr>
            <a:xfrm flipH="1">
              <a:off x="5843256" y="974554"/>
              <a:ext cx="2166" cy="187045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5843256" y="820667"/>
              <a:ext cx="531204" cy="130616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txBody>
            <a:bodyPr wrap="square" lIns="13716" tIns="0" rIns="13716" bIns="0" rtlCol="0">
              <a:spAutoFit/>
            </a:bodyPr>
            <a:lstStyle/>
            <a:p>
              <a:r>
                <a:rPr lang="en-US" sz="750" dirty="0"/>
                <a:t>N=347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 flipH="1">
              <a:off x="6934349" y="945058"/>
              <a:ext cx="2167" cy="187045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6934349" y="801131"/>
              <a:ext cx="509361" cy="130616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txBody>
            <a:bodyPr wrap="square" lIns="13716" tIns="0" rIns="13716" bIns="0" rtlCol="0">
              <a:spAutoFit/>
            </a:bodyPr>
            <a:lstStyle/>
            <a:p>
              <a:r>
                <a:rPr lang="en-US" sz="750" dirty="0"/>
                <a:t>N=450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8168101" y="906698"/>
              <a:ext cx="0" cy="1937437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8168100" y="814442"/>
              <a:ext cx="520233" cy="130616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txBody>
            <a:bodyPr wrap="square" lIns="13716" tIns="0" rIns="13716" bIns="0" rtlCol="0">
              <a:spAutoFit/>
            </a:bodyPr>
            <a:lstStyle/>
            <a:p>
              <a:r>
                <a:rPr lang="en-US" sz="750" dirty="0"/>
                <a:t>N=587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990600" y="3771200"/>
            <a:ext cx="7315200" cy="2714041"/>
            <a:chOff x="507289" y="3491345"/>
            <a:chExt cx="8298872" cy="3061855"/>
          </a:xfrm>
        </p:grpSpPr>
        <p:graphicFrame>
          <p:nvGraphicFramePr>
            <p:cNvPr id="29" name="Chart 28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963902517"/>
                </p:ext>
              </p:extLst>
            </p:nvPr>
          </p:nvGraphicFramePr>
          <p:xfrm>
            <a:off x="507289" y="3491345"/>
            <a:ext cx="8298872" cy="30618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cxnSp>
          <p:nvCxnSpPr>
            <p:cNvPr id="31" name="Straight Connector 30"/>
            <p:cNvCxnSpPr>
              <a:stCxn id="34" idx="1"/>
            </p:cNvCxnSpPr>
            <p:nvPr/>
          </p:nvCxnSpPr>
          <p:spPr>
            <a:xfrm>
              <a:off x="2971897" y="4049893"/>
              <a:ext cx="0" cy="2043585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stCxn id="35" idx="1"/>
            </p:cNvCxnSpPr>
            <p:nvPr/>
          </p:nvCxnSpPr>
          <p:spPr>
            <a:xfrm>
              <a:off x="4545261" y="4049300"/>
              <a:ext cx="0" cy="2044769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>
              <a:stCxn id="36" idx="1"/>
            </p:cNvCxnSpPr>
            <p:nvPr/>
          </p:nvCxnSpPr>
          <p:spPr>
            <a:xfrm>
              <a:off x="5433453" y="4041416"/>
              <a:ext cx="0" cy="2043274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2971897" y="3979064"/>
              <a:ext cx="527321" cy="141659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txBody>
            <a:bodyPr wrap="square" lIns="13716" tIns="0" rIns="13716" bIns="0" rtlCol="0">
              <a:spAutoFit/>
            </a:bodyPr>
            <a:lstStyle/>
            <a:p>
              <a:r>
                <a:rPr lang="en-US" sz="750" dirty="0"/>
                <a:t>N=275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545261" y="3978470"/>
              <a:ext cx="513954" cy="141659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txBody>
            <a:bodyPr wrap="square" lIns="13716" tIns="0" rIns="13716" bIns="0" rtlCol="0">
              <a:spAutoFit/>
            </a:bodyPr>
            <a:lstStyle/>
            <a:p>
              <a:r>
                <a:rPr lang="en-US" sz="750" dirty="0"/>
                <a:t>N=550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33453" y="3970586"/>
              <a:ext cx="509469" cy="141659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txBody>
            <a:bodyPr wrap="square" lIns="13716" tIns="0" rIns="13716" bIns="0" rtlCol="0">
              <a:spAutoFit/>
            </a:bodyPr>
            <a:lstStyle/>
            <a:p>
              <a:r>
                <a:rPr lang="en-US" sz="750" dirty="0"/>
                <a:t>N=732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986246" y="4426777"/>
            <a:ext cx="2014907" cy="13388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r>
              <a:rPr lang="en-US" sz="1350" dirty="0"/>
              <a:t>At first IA, p=0.0028; OF boundary p=0.0000.  If we had planned </a:t>
            </a:r>
            <a:r>
              <a:rPr lang="en-US" sz="1350" dirty="0" err="1"/>
              <a:t>Pocock</a:t>
            </a:r>
            <a:r>
              <a:rPr lang="en-US" sz="1350" dirty="0"/>
              <a:t> boundary (p=0.009), we may have stopped the study.</a:t>
            </a:r>
          </a:p>
        </p:txBody>
      </p:sp>
      <p:sp>
        <p:nvSpPr>
          <p:cNvPr id="4" name="Oval 3"/>
          <p:cNvSpPr/>
          <p:nvPr/>
        </p:nvSpPr>
        <p:spPr>
          <a:xfrm>
            <a:off x="2798911" y="3996907"/>
            <a:ext cx="1038087" cy="2106234"/>
          </a:xfrm>
          <a:prstGeom prst="ellipse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3733800" y="4426777"/>
            <a:ext cx="2252447" cy="494892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 rot="20812476">
            <a:off x="2572063" y="4911182"/>
            <a:ext cx="2909813" cy="652973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itle 12"/>
          <p:cNvSpPr txBox="1">
            <a:spLocks/>
          </p:cNvSpPr>
          <p:nvPr/>
        </p:nvSpPr>
        <p:spPr>
          <a:xfrm>
            <a:off x="457200" y="-61533"/>
            <a:ext cx="8229600" cy="994172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dirty="0">
                <a:solidFill>
                  <a:srgbClr val="FFFF00"/>
                </a:solidFill>
                <a:latin typeface="+mn-lt"/>
              </a:rPr>
              <a:t>Study Results</a:t>
            </a:r>
            <a:endParaRPr lang="en-US" dirty="0">
              <a:solidFill>
                <a:srgbClr val="FFFF00"/>
              </a:solidFill>
              <a:latin typeface="+mn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1872241" y="1505309"/>
            <a:ext cx="212144" cy="418381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 flipV="1">
            <a:off x="2096117" y="1498555"/>
            <a:ext cx="155156" cy="217277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4114800" y="2217655"/>
            <a:ext cx="161234" cy="81407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248322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"/>
          <p:cNvSpPr txBox="1">
            <a:spLocks noChangeArrowheads="1"/>
          </p:cNvSpPr>
          <p:nvPr/>
        </p:nvSpPr>
        <p:spPr>
          <a:xfrm>
            <a:off x="2413000" y="2133600"/>
            <a:ext cx="6248400" cy="2362200"/>
          </a:xfrm>
          <a:prstGeom prst="rect">
            <a:avLst/>
          </a:prstGeom>
        </p:spPr>
        <p:txBody>
          <a:bodyPr/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7338" indent="-266700" eaLnBrk="1" hangingPunct="1"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chemeClr val="bg1"/>
                </a:solidFill>
              </a:rPr>
              <a:t>How do we avoid doing interim analysis at random high or low or in the face of a strong temporal trend?</a:t>
            </a:r>
          </a:p>
          <a:p>
            <a:pPr marL="266700" indent="-266700" eaLnBrk="1" hangingPunct="1"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chemeClr val="bg1"/>
                </a:solidFill>
              </a:rPr>
              <a:t>In other words, when is the ideal time to do the first interim analysis?</a:t>
            </a:r>
          </a:p>
          <a:p>
            <a:pPr marL="82153" indent="0" eaLnBrk="1" hangingPunct="1">
              <a:buClr>
                <a:schemeClr val="bg1"/>
              </a:buClr>
              <a:buSzPct val="100000"/>
              <a:buNone/>
            </a:pPr>
            <a:endParaRPr lang="en-US" altLang="en-US" sz="2800" dirty="0">
              <a:solidFill>
                <a:schemeClr val="bg1"/>
              </a:solidFill>
            </a:endParaRPr>
          </a:p>
          <a:p>
            <a:pPr marL="294085" lvl="1" indent="0" eaLnBrk="1" hangingPunct="1">
              <a:buClr>
                <a:schemeClr val="bg1"/>
              </a:buClr>
              <a:buSzPct val="100000"/>
              <a:buNone/>
            </a:pPr>
            <a:endParaRPr lang="en-US" altLang="en-US" sz="2800" dirty="0">
              <a:solidFill>
                <a:schemeClr val="bg1"/>
              </a:solidFill>
            </a:endParaRPr>
          </a:p>
        </p:txBody>
      </p:sp>
      <p:sp>
        <p:nvSpPr>
          <p:cNvPr id="4" name="Title 12"/>
          <p:cNvSpPr txBox="1">
            <a:spLocks/>
          </p:cNvSpPr>
          <p:nvPr/>
        </p:nvSpPr>
        <p:spPr>
          <a:xfrm>
            <a:off x="457200" y="228600"/>
            <a:ext cx="8229600" cy="994172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dirty="0">
                <a:solidFill>
                  <a:srgbClr val="FFFF00"/>
                </a:solidFill>
                <a:latin typeface="+mn-lt"/>
              </a:rPr>
              <a:t>Question </a:t>
            </a:r>
            <a:endParaRPr lang="en-US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026" name="Picture 2" descr="Image result for picture of question">
            <a:extLst>
              <a:ext uri="{FF2B5EF4-FFF2-40B4-BE49-F238E27FC236}">
                <a16:creationId xmlns:a16="http://schemas.microsoft.com/office/drawing/2014/main" id="{2D7CBCBB-FCB8-4ED3-A8D6-E9A823D2E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67345"/>
            <a:ext cx="1609725" cy="284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5830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05000"/>
            <a:ext cx="7772400" cy="345638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45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en-US" dirty="0">
                <a:solidFill>
                  <a:schemeClr val="bg1"/>
                </a:solidFill>
                <a:cs typeface="Arial" charset="0"/>
              </a:rPr>
              <a:t>In statistical analysis, we assume </a:t>
            </a:r>
            <a:r>
              <a:rPr lang="en-US" altLang="en-US" dirty="0" err="1">
                <a:solidFill>
                  <a:schemeClr val="bg1"/>
                </a:solidFill>
                <a:cs typeface="Arial" charset="0"/>
              </a:rPr>
              <a:t>X</a:t>
            </a:r>
            <a:r>
              <a:rPr lang="en-US" altLang="en-US" baseline="-25000" dirty="0" err="1">
                <a:solidFill>
                  <a:schemeClr val="bg1"/>
                </a:solidFill>
                <a:cs typeface="Arial" charset="0"/>
              </a:rPr>
              <a:t>ij</a:t>
            </a:r>
            <a:r>
              <a:rPr lang="en-US" altLang="en-US" baseline="-25000" dirty="0">
                <a:solidFill>
                  <a:schemeClr val="bg1"/>
                </a:solidFill>
                <a:cs typeface="Arial" charset="0"/>
              </a:rPr>
              <a:t> </a:t>
            </a:r>
            <a:r>
              <a:rPr lang="en-US" altLang="en-US" dirty="0">
                <a:solidFill>
                  <a:schemeClr val="bg1"/>
                </a:solidFill>
                <a:cs typeface="Arial" charset="0"/>
              </a:rPr>
              <a:t>~ </a:t>
            </a:r>
            <a:r>
              <a:rPr lang="en-US" altLang="en-US" dirty="0" err="1">
                <a:solidFill>
                  <a:schemeClr val="bg1"/>
                </a:solidFill>
                <a:cs typeface="Arial" charset="0"/>
              </a:rPr>
              <a:t>iid</a:t>
            </a:r>
            <a:r>
              <a:rPr lang="en-US" altLang="en-US" dirty="0">
                <a:solidFill>
                  <a:schemeClr val="bg1"/>
                </a:solidFill>
                <a:cs typeface="Arial" charset="0"/>
              </a:rPr>
              <a:t> (e.g., N(</a:t>
            </a:r>
            <a:r>
              <a:rPr lang="en-US" altLang="en-US" dirty="0">
                <a:solidFill>
                  <a:schemeClr val="bg1"/>
                </a:solidFill>
                <a:sym typeface="Symbol" pitchFamily="18" charset="2"/>
              </a:rPr>
              <a:t></a:t>
            </a:r>
            <a:r>
              <a:rPr lang="en-US" altLang="en-US" baseline="-25000" dirty="0">
                <a:solidFill>
                  <a:schemeClr val="bg1"/>
                </a:solidFill>
                <a:sym typeface="Symbol" pitchFamily="18" charset="2"/>
              </a:rPr>
              <a:t>i</a:t>
            </a:r>
            <a:r>
              <a:rPr lang="en-US" altLang="en-US" dirty="0">
                <a:solidFill>
                  <a:schemeClr val="bg1"/>
                </a:solidFill>
                <a:sym typeface="Symbol" pitchFamily="18" charset="2"/>
              </a:rPr>
              <a:t>, </a:t>
            </a:r>
            <a:r>
              <a:rPr lang="en-US" altLang="en-US" baseline="30000" dirty="0">
                <a:solidFill>
                  <a:schemeClr val="bg1"/>
                </a:solidFill>
                <a:sym typeface="Symbol" pitchFamily="18" charset="2"/>
              </a:rPr>
              <a:t>2</a:t>
            </a:r>
            <a:r>
              <a:rPr lang="en-US" altLang="en-US" baseline="-25000" dirty="0">
                <a:solidFill>
                  <a:schemeClr val="bg1"/>
                </a:solidFill>
                <a:sym typeface="Symbol" pitchFamily="18" charset="2"/>
              </a:rPr>
              <a:t>i</a:t>
            </a:r>
            <a:r>
              <a:rPr lang="en-US" altLang="en-US" dirty="0">
                <a:solidFill>
                  <a:schemeClr val="bg1"/>
                </a:solidFill>
                <a:cs typeface="Arial" charset="0"/>
                <a:sym typeface="Symbol" pitchFamily="18" charset="2"/>
              </a:rPr>
              <a:t>) or B(</a:t>
            </a:r>
            <a:r>
              <a:rPr lang="en-US" altLang="en-US" dirty="0">
                <a:solidFill>
                  <a:schemeClr val="bg1"/>
                </a:solidFill>
                <a:cs typeface="Arial" charset="0"/>
                <a:sym typeface="Symbol"/>
              </a:rPr>
              <a:t></a:t>
            </a:r>
            <a:r>
              <a:rPr lang="en-US" altLang="en-US" baseline="-25000" dirty="0" err="1">
                <a:solidFill>
                  <a:schemeClr val="bg1"/>
                </a:solidFill>
                <a:cs typeface="Arial" charset="0"/>
                <a:sym typeface="Symbol"/>
              </a:rPr>
              <a:t>i</a:t>
            </a:r>
            <a:r>
              <a:rPr lang="en-US" altLang="en-US" dirty="0">
                <a:solidFill>
                  <a:schemeClr val="bg1"/>
                </a:solidFill>
                <a:cs typeface="Arial" charset="0"/>
                <a:sym typeface="Symbol" pitchFamily="18" charset="2"/>
              </a:rPr>
              <a:t>)) , where </a:t>
            </a:r>
            <a:r>
              <a:rPr lang="en-US" altLang="en-US" dirty="0" err="1">
                <a:solidFill>
                  <a:schemeClr val="bg1"/>
                </a:solidFill>
                <a:cs typeface="Arial" charset="0"/>
              </a:rPr>
              <a:t>X</a:t>
            </a:r>
            <a:r>
              <a:rPr lang="en-US" altLang="en-US" baseline="-25000" dirty="0" err="1">
                <a:solidFill>
                  <a:schemeClr val="bg1"/>
                </a:solidFill>
                <a:cs typeface="Arial" charset="0"/>
              </a:rPr>
              <a:t>ij</a:t>
            </a:r>
            <a:r>
              <a:rPr lang="en-US" altLang="en-US" baseline="-25000" dirty="0">
                <a:solidFill>
                  <a:schemeClr val="bg1"/>
                </a:solidFill>
                <a:cs typeface="Arial" charset="0"/>
              </a:rPr>
              <a:t> </a:t>
            </a:r>
            <a:r>
              <a:rPr lang="en-US" altLang="en-US" dirty="0">
                <a:solidFill>
                  <a:schemeClr val="bg1"/>
                </a:solidFill>
                <a:cs typeface="Arial" charset="0"/>
              </a:rPr>
              <a:t>is the outcome measure of the </a:t>
            </a:r>
            <a:r>
              <a:rPr lang="en-US" altLang="en-US" dirty="0" err="1">
                <a:solidFill>
                  <a:schemeClr val="bg1"/>
                </a:solidFill>
                <a:cs typeface="Arial" charset="0"/>
              </a:rPr>
              <a:t>j</a:t>
            </a:r>
            <a:r>
              <a:rPr lang="en-US" altLang="en-US" baseline="30000" dirty="0" err="1">
                <a:solidFill>
                  <a:schemeClr val="bg1"/>
                </a:solidFill>
                <a:cs typeface="Arial" charset="0"/>
              </a:rPr>
              <a:t>th</a:t>
            </a:r>
            <a:r>
              <a:rPr lang="en-US" altLang="en-US" dirty="0">
                <a:solidFill>
                  <a:schemeClr val="bg1"/>
                </a:solidFill>
                <a:cs typeface="Arial" charset="0"/>
              </a:rPr>
              <a:t> subject who is randomized to group </a:t>
            </a:r>
            <a:r>
              <a:rPr lang="en-US" altLang="en-US" dirty="0" err="1">
                <a:solidFill>
                  <a:schemeClr val="bg1"/>
                </a:solidFill>
                <a:cs typeface="Arial" charset="0"/>
              </a:rPr>
              <a:t>i</a:t>
            </a:r>
            <a:r>
              <a:rPr lang="en-US" altLang="en-US" dirty="0">
                <a:solidFill>
                  <a:schemeClr val="bg1"/>
                </a:solidFill>
                <a:cs typeface="Arial" charset="0"/>
              </a:rPr>
              <a:t>. </a:t>
            </a:r>
          </a:p>
          <a:p>
            <a:pPr marL="0" indent="0">
              <a:spcBef>
                <a:spcPts val="0"/>
              </a:spcBef>
              <a:spcAft>
                <a:spcPts val="450"/>
              </a:spcAft>
              <a:buNone/>
              <a:defRPr/>
            </a:pPr>
            <a:endParaRPr lang="en-US" altLang="en-US" dirty="0">
              <a:solidFill>
                <a:schemeClr val="bg1"/>
              </a:solidFill>
              <a:cs typeface="Arial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altLang="en-US" dirty="0">
                <a:solidFill>
                  <a:schemeClr val="bg1"/>
                </a:solidFill>
                <a:cs typeface="Arial" charset="0"/>
              </a:rPr>
              <a:t>Hence, the plot of </a:t>
            </a:r>
            <a:r>
              <a:rPr lang="en-US" altLang="en-US" dirty="0" err="1">
                <a:solidFill>
                  <a:schemeClr val="bg1"/>
                </a:solidFill>
                <a:cs typeface="Arial" charset="0"/>
              </a:rPr>
              <a:t>X</a:t>
            </a:r>
            <a:r>
              <a:rPr lang="en-US" altLang="en-US" baseline="-25000" dirty="0" err="1">
                <a:solidFill>
                  <a:schemeClr val="bg1"/>
                </a:solidFill>
                <a:cs typeface="Arial" charset="0"/>
              </a:rPr>
              <a:t>ij</a:t>
            </a:r>
            <a:r>
              <a:rPr lang="en-US" altLang="en-US" baseline="-25000" dirty="0">
                <a:solidFill>
                  <a:schemeClr val="bg1"/>
                </a:solidFill>
                <a:cs typeface="Arial" charset="0"/>
              </a:rPr>
              <a:t> </a:t>
            </a:r>
            <a:r>
              <a:rPr lang="en-US" altLang="en-US" u="sng" dirty="0">
                <a:solidFill>
                  <a:schemeClr val="bg1"/>
                </a:solidFill>
                <a:cs typeface="Arial" charset="0"/>
              </a:rPr>
              <a:t>over time</a:t>
            </a:r>
            <a:r>
              <a:rPr lang="en-US" altLang="en-US" dirty="0">
                <a:solidFill>
                  <a:schemeClr val="bg1"/>
                </a:solidFill>
                <a:cs typeface="Arial" charset="0"/>
              </a:rPr>
              <a:t> for each group i should be flat and the graph over time of the outcome should look more like: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4" name="Title 12"/>
          <p:cNvSpPr txBox="1">
            <a:spLocks/>
          </p:cNvSpPr>
          <p:nvPr/>
        </p:nvSpPr>
        <p:spPr>
          <a:xfrm>
            <a:off x="457200" y="228600"/>
            <a:ext cx="8229600" cy="994172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dirty="0">
                <a:solidFill>
                  <a:srgbClr val="FFFF00"/>
                </a:solidFill>
                <a:latin typeface="+mn-lt"/>
              </a:rPr>
              <a:t>The “Ideal” Outcome Profile</a:t>
            </a:r>
            <a:endParaRPr lang="en-US" dirty="0">
              <a:solidFill>
                <a:srgbClr val="FFFF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8906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4036238"/>
              </p:ext>
            </p:extLst>
          </p:nvPr>
        </p:nvGraphicFramePr>
        <p:xfrm>
          <a:off x="914400" y="381000"/>
          <a:ext cx="7315199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14399" y="3505200"/>
            <a:ext cx="7315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SzPct val="70000"/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bg1"/>
                </a:solidFill>
              </a:rPr>
              <a:t>Each square represents the average response rate of the subjects enrolled in that month; hence, data points are independent.</a:t>
            </a:r>
          </a:p>
          <a:p>
            <a:pPr marL="214313" indent="-214313">
              <a:buSzPct val="70000"/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bg1"/>
                </a:solidFill>
              </a:rPr>
              <a:t>Each line represents the linear regression for the respective Arm weighted by the number of subjects in each month.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14800" y="3209709"/>
            <a:ext cx="1512168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/>
              <a:t>Enrollment month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FB9E72-C116-4112-B65E-DDA220DDAFA0}"/>
              </a:ext>
            </a:extLst>
          </p:cNvPr>
          <p:cNvSpPr txBox="1"/>
          <p:nvPr/>
        </p:nvSpPr>
        <p:spPr>
          <a:xfrm>
            <a:off x="3505200" y="4105364"/>
            <a:ext cx="5241611" cy="181588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</a:rPr>
              <a:t>The typical Interim Analyses are safe/appropriate to implement.</a:t>
            </a:r>
          </a:p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5383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4558971"/>
              </p:ext>
            </p:extLst>
          </p:nvPr>
        </p:nvGraphicFramePr>
        <p:xfrm>
          <a:off x="914400" y="381000"/>
          <a:ext cx="7315199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0162324"/>
              </p:ext>
            </p:extLst>
          </p:nvPr>
        </p:nvGraphicFramePr>
        <p:xfrm>
          <a:off x="914401" y="3579041"/>
          <a:ext cx="7306732" cy="312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581400" y="2550560"/>
            <a:ext cx="5241611" cy="181588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</a:rPr>
              <a:t>When is the right time for the first </a:t>
            </a:r>
            <a:r>
              <a:rPr lang="en-US" sz="2800" u="sng" dirty="0">
                <a:solidFill>
                  <a:schemeClr val="bg1"/>
                </a:solidFill>
              </a:rPr>
              <a:t>Interim Analysis</a:t>
            </a:r>
            <a:r>
              <a:rPr lang="en-US" sz="2800" dirty="0">
                <a:solidFill>
                  <a:schemeClr val="bg1"/>
                </a:solidFill>
              </a:rPr>
              <a:t>?</a:t>
            </a:r>
          </a:p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1218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>
            <a:extLst>
              <a:ext uri="{FF2B5EF4-FFF2-40B4-BE49-F238E27FC236}">
                <a16:creationId xmlns:a16="http://schemas.microsoft.com/office/drawing/2014/main" id="{5CB09FDB-9F78-47B9-B5A3-178B0C087A57}"/>
              </a:ext>
            </a:extLst>
          </p:cNvPr>
          <p:cNvSpPr txBox="1">
            <a:spLocks/>
          </p:cNvSpPr>
          <p:nvPr/>
        </p:nvSpPr>
        <p:spPr>
          <a:xfrm>
            <a:off x="431800" y="1329063"/>
            <a:ext cx="4842543" cy="52578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531" indent="-228531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59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57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20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783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46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chemeClr val="bg1"/>
                </a:solidFill>
              </a:rPr>
              <a:t>Wenle Zhao, PhD (MUSC) – explores the “</a:t>
            </a:r>
            <a:r>
              <a:rPr lang="en-US" altLang="en-US" sz="2800" dirty="0" err="1">
                <a:solidFill>
                  <a:schemeClr val="bg1"/>
                </a:solidFill>
              </a:rPr>
              <a:t>why”s</a:t>
            </a:r>
            <a:r>
              <a:rPr lang="en-US" altLang="en-US" sz="2800" dirty="0">
                <a:solidFill>
                  <a:schemeClr val="bg1"/>
                </a:solidFill>
              </a:rPr>
              <a:t> of ALIAS data and offers a potential solution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chemeClr val="bg1"/>
                </a:solidFill>
              </a:rPr>
              <a:t>Michael Hill, MD (U Calgary) – provides clinical investigator perspective on the issue and solutions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chemeClr val="bg1"/>
                </a:solidFill>
              </a:rPr>
              <a:t>Christopher Coffey, PhD (U Iowa) – provides DSMB perspective on the issue and solutions</a:t>
            </a:r>
          </a:p>
          <a:p>
            <a:pPr marL="0" indent="0">
              <a:spcAft>
                <a:spcPts val="600"/>
              </a:spcAft>
              <a:buNone/>
            </a:pPr>
            <a:endParaRPr lang="en-US" altLang="en-US" sz="2800" dirty="0">
              <a:solidFill>
                <a:schemeClr val="bg1"/>
              </a:solidFill>
            </a:endParaRPr>
          </a:p>
          <a:p>
            <a:pPr marL="342797" lvl="1" indent="0">
              <a:spcAft>
                <a:spcPts val="600"/>
              </a:spcAft>
              <a:buNone/>
            </a:pPr>
            <a:endParaRPr lang="en-US" altLang="en-US" sz="2800" dirty="0">
              <a:solidFill>
                <a:schemeClr val="bg1"/>
              </a:solidFill>
            </a:endParaRPr>
          </a:p>
        </p:txBody>
      </p:sp>
      <p:sp>
        <p:nvSpPr>
          <p:cNvPr id="4" name="Title 12"/>
          <p:cNvSpPr txBox="1">
            <a:spLocks/>
          </p:cNvSpPr>
          <p:nvPr/>
        </p:nvSpPr>
        <p:spPr>
          <a:xfrm>
            <a:off x="457200" y="228600"/>
            <a:ext cx="8229600" cy="994172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dirty="0">
                <a:solidFill>
                  <a:srgbClr val="FFFF00"/>
                </a:solidFill>
                <a:latin typeface="+mn-lt"/>
              </a:rPr>
              <a:t>Presentations</a:t>
            </a:r>
            <a:endParaRPr lang="en-US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2050" name="Picture 2" descr="Image result for photo of christopher coffe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815" y="4469137"/>
            <a:ext cx="1501021" cy="214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photo of michael d hill calga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272" y="2514600"/>
            <a:ext cx="1524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Image result for photo of wenle zha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6" name="Picture 8" descr="http://academicdepartments.musc.edu/sebin/d/i/Zha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935" y="1222772"/>
            <a:ext cx="1464905" cy="205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879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295400"/>
            <a:ext cx="8229600" cy="2628900"/>
          </a:xfrm>
        </p:spPr>
        <p:txBody>
          <a:bodyPr anchor="ctr">
            <a:normAutofit/>
          </a:bodyPr>
          <a:lstStyle/>
          <a:p>
            <a:pPr algn="ctr"/>
            <a:r>
              <a:rPr lang="es-UY" altLang="en-US" sz="4400" b="1" dirty="0" err="1">
                <a:solidFill>
                  <a:srgbClr val="FFFF00"/>
                </a:solidFill>
                <a:latin typeface="+mn-lt"/>
              </a:rPr>
              <a:t>Premise</a:t>
            </a:r>
            <a:r>
              <a:rPr lang="es-UY" altLang="en-US" sz="4400" b="1" dirty="0">
                <a:solidFill>
                  <a:srgbClr val="FFFF00"/>
                </a:solidFill>
                <a:latin typeface="+mn-lt"/>
              </a:rPr>
              <a:t> and  </a:t>
            </a:r>
            <a:br>
              <a:rPr lang="es-UY" altLang="en-US" sz="4400" b="1" dirty="0">
                <a:solidFill>
                  <a:srgbClr val="FFFF00"/>
                </a:solidFill>
                <a:latin typeface="+mn-lt"/>
              </a:rPr>
            </a:br>
            <a:r>
              <a:rPr lang="es-UY" altLang="en-US" sz="4400" b="1" dirty="0" err="1">
                <a:solidFill>
                  <a:srgbClr val="FFFF00"/>
                </a:solidFill>
                <a:latin typeface="+mn-lt"/>
              </a:rPr>
              <a:t>Motivating</a:t>
            </a:r>
            <a:r>
              <a:rPr lang="es-UY" altLang="en-US" sz="4400" b="1" dirty="0">
                <a:solidFill>
                  <a:srgbClr val="FFFF00"/>
                </a:solidFill>
                <a:latin typeface="+mn-lt"/>
              </a:rPr>
              <a:t> </a:t>
            </a:r>
            <a:r>
              <a:rPr lang="es-UY" altLang="en-US" sz="4400" b="1" dirty="0" err="1">
                <a:solidFill>
                  <a:srgbClr val="FFFF00"/>
                </a:solidFill>
                <a:latin typeface="+mn-lt"/>
              </a:rPr>
              <a:t>Examples</a:t>
            </a:r>
            <a:endParaRPr lang="en-US" sz="4400" b="1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038600"/>
            <a:ext cx="8229600" cy="22098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en-US" sz="2800" dirty="0">
                <a:solidFill>
                  <a:schemeClr val="bg1"/>
                </a:solidFill>
              </a:rPr>
              <a:t>Yuko Y. Palesch, PhD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en-US" sz="2800" dirty="0">
                <a:solidFill>
                  <a:schemeClr val="bg1"/>
                </a:solidFill>
              </a:rPr>
              <a:t>Data Coordination Unit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en-US" sz="2800" dirty="0">
                <a:solidFill>
                  <a:schemeClr val="bg1"/>
                </a:solidFill>
              </a:rPr>
              <a:t>Department of Public Health Sciences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lang="es-ES" altLang="en-US" sz="2800" dirty="0">
                <a:solidFill>
                  <a:schemeClr val="bg1"/>
                </a:solidFill>
              </a:rPr>
              <a:t>Medical </a:t>
            </a:r>
            <a:r>
              <a:rPr lang="es-ES" altLang="en-US" sz="2800" dirty="0" err="1">
                <a:solidFill>
                  <a:schemeClr val="bg1"/>
                </a:solidFill>
              </a:rPr>
              <a:t>University</a:t>
            </a:r>
            <a:r>
              <a:rPr lang="es-ES" altLang="en-US" sz="2800" dirty="0">
                <a:solidFill>
                  <a:schemeClr val="bg1"/>
                </a:solidFill>
              </a:rPr>
              <a:t> of South Carolina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57200" y="304800"/>
            <a:ext cx="8229600" cy="80010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accent2"/>
              </a:buClr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450"/>
              </a:spcAft>
            </a:pPr>
            <a:r>
              <a:rPr lang="en-US" altLang="en-US" sz="2800" dirty="0">
                <a:solidFill>
                  <a:schemeClr val="bg1"/>
                </a:solidFill>
              </a:rPr>
              <a:t>Invited Session #2: Adaptive Timing of Interim Analysis</a:t>
            </a:r>
            <a:endParaRPr lang="es-ES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453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1371601"/>
            <a:ext cx="3199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</a:rPr>
              <a:t>Thank you!</a:t>
            </a:r>
          </a:p>
        </p:txBody>
      </p:sp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5153025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rose sign in portla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505200"/>
            <a:ext cx="4601349" cy="321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" y="4734350"/>
            <a:ext cx="388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Acknowledgement:</a:t>
            </a:r>
          </a:p>
          <a:p>
            <a:r>
              <a:rPr lang="en-US" dirty="0">
                <a:solidFill>
                  <a:schemeClr val="bg1"/>
                </a:solidFill>
              </a:rPr>
              <a:t>Work on ALIAS and IMS-III Trials was supported by grants from the NIH/NINDS (U01-NS054530 and U01-077304)</a:t>
            </a:r>
          </a:p>
        </p:txBody>
      </p:sp>
    </p:spTree>
    <p:extLst>
      <p:ext uri="{BB962C8B-B14F-4D97-AF65-F5344CB8AC3E}">
        <p14:creationId xmlns:p14="http://schemas.microsoft.com/office/powerpoint/2010/main" val="4236484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6334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8467"/>
            <a:ext cx="8229600" cy="994172"/>
          </a:xfrm>
        </p:spPr>
        <p:txBody>
          <a:bodyPr/>
          <a:lstStyle/>
          <a:p>
            <a:pPr algn="ctr"/>
            <a:r>
              <a:rPr lang="en-US" altLang="en-US" dirty="0">
                <a:solidFill>
                  <a:srgbClr val="FFFF00"/>
                </a:solidFill>
              </a:rPr>
              <a:t>ATACH II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026" name="Picture 1" descr="The SGPlot Proced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55826"/>
            <a:ext cx="4905829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1000" y="5260276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600 Days ~ 90 subjects</a:t>
            </a:r>
          </a:p>
          <a:p>
            <a:r>
              <a:rPr lang="en-US" dirty="0">
                <a:solidFill>
                  <a:schemeClr val="bg1"/>
                </a:solidFill>
              </a:rPr>
              <a:t>1200 Days ~ 550 subjects</a:t>
            </a:r>
          </a:p>
          <a:p>
            <a:r>
              <a:rPr lang="en-US" dirty="0">
                <a:solidFill>
                  <a:schemeClr val="bg1"/>
                </a:solidFill>
              </a:rPr>
              <a:t>1600 Days ~ 940 subjects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41187" y="1474063"/>
            <a:ext cx="23946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NETT joined;</a:t>
            </a:r>
          </a:p>
          <a:p>
            <a:r>
              <a:rPr lang="en-US" sz="1600" dirty="0"/>
              <a:t>INTERACT-2 published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2654741" y="2091430"/>
            <a:ext cx="228600" cy="71062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3963999"/>
              </p:ext>
            </p:extLst>
          </p:nvPr>
        </p:nvGraphicFramePr>
        <p:xfrm>
          <a:off x="5029200" y="3969411"/>
          <a:ext cx="40386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1077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2">
            <a:extLst>
              <a:ext uri="{FF2B5EF4-FFF2-40B4-BE49-F238E27FC236}">
                <a16:creationId xmlns:a16="http://schemas.microsoft.com/office/drawing/2014/main" id="{DE8DCF71-FE13-4AA1-A6A0-8F009F1DE70B}"/>
              </a:ext>
            </a:extLst>
          </p:cNvPr>
          <p:cNvSpPr txBox="1">
            <a:spLocks/>
          </p:cNvSpPr>
          <p:nvPr/>
        </p:nvSpPr>
        <p:spPr>
          <a:xfrm>
            <a:off x="457200" y="228600"/>
            <a:ext cx="82296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FFFF00"/>
                </a:solidFill>
                <a:latin typeface="+mn-lt"/>
              </a:rPr>
              <a:t>Premise</a:t>
            </a:r>
          </a:p>
        </p:txBody>
      </p:sp>
      <p:sp>
        <p:nvSpPr>
          <p:cNvPr id="10" name="Content Placeholder 13">
            <a:extLst>
              <a:ext uri="{FF2B5EF4-FFF2-40B4-BE49-F238E27FC236}">
                <a16:creationId xmlns:a16="http://schemas.microsoft.com/office/drawing/2014/main" id="{A909732E-18E8-4721-B6F6-B4303C3D5C61}"/>
              </a:ext>
            </a:extLst>
          </p:cNvPr>
          <p:cNvSpPr txBox="1">
            <a:spLocks/>
          </p:cNvSpPr>
          <p:nvPr/>
        </p:nvSpPr>
        <p:spPr>
          <a:xfrm>
            <a:off x="838200" y="1371600"/>
            <a:ext cx="7467600" cy="51089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5563" lvl="1" algn="l">
              <a:spcAft>
                <a:spcPts val="450"/>
              </a:spcAft>
              <a:buClr>
                <a:schemeClr val="bg1"/>
              </a:buClr>
            </a:pPr>
            <a:r>
              <a:rPr lang="en-US" altLang="en-US" sz="2800" dirty="0">
                <a:solidFill>
                  <a:schemeClr val="bg1"/>
                </a:solidFill>
              </a:rPr>
              <a:t>(Focused on interim analysis of efficacy outcome data.)</a:t>
            </a:r>
          </a:p>
          <a:p>
            <a:pPr marL="512763" lvl="1" indent="-457200" algn="l">
              <a:spcAft>
                <a:spcPts val="45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endParaRPr lang="en-US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543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Group of people clipart clipartion com 2">
            <a:extLst>
              <a:ext uri="{FF2B5EF4-FFF2-40B4-BE49-F238E27FC236}">
                <a16:creationId xmlns:a16="http://schemas.microsoft.com/office/drawing/2014/main" id="{7A6A0E5F-1DD0-4114-B9DD-8ED09F680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73" y="1320453"/>
            <a:ext cx="3163989" cy="3047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Isosceles Triangle 50"/>
          <p:cNvSpPr/>
          <p:nvPr/>
        </p:nvSpPr>
        <p:spPr>
          <a:xfrm>
            <a:off x="3200400" y="3810003"/>
            <a:ext cx="5943599" cy="3047997"/>
          </a:xfrm>
          <a:prstGeom prst="triangle">
            <a:avLst>
              <a:gd name="adj" fmla="val 100000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Cloud 46"/>
          <p:cNvSpPr/>
          <p:nvPr/>
        </p:nvSpPr>
        <p:spPr>
          <a:xfrm>
            <a:off x="5466235" y="1523999"/>
            <a:ext cx="3163988" cy="1904997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Group of people clipart clipartion com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462" y="1524000"/>
            <a:ext cx="3163989" cy="3047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548138" y="1802227"/>
            <a:ext cx="2819400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rgbClr val="002060"/>
                </a:solidFill>
              </a:rPr>
              <a:t>Outcome Data</a:t>
            </a:r>
          </a:p>
        </p:txBody>
      </p:sp>
      <p:cxnSp>
        <p:nvCxnSpPr>
          <p:cNvPr id="27" name="Straight Arrow Connector 26"/>
          <p:cNvCxnSpPr>
            <a:cxnSpLocks/>
          </p:cNvCxnSpPr>
          <p:nvPr/>
        </p:nvCxnSpPr>
        <p:spPr>
          <a:xfrm>
            <a:off x="4085940" y="2558276"/>
            <a:ext cx="1255367" cy="0"/>
          </a:xfrm>
          <a:prstGeom prst="straightConnector1">
            <a:avLst/>
          </a:prstGeom>
          <a:ln w="57150">
            <a:solidFill>
              <a:srgbClr val="00206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itle 12"/>
          <p:cNvSpPr txBox="1">
            <a:spLocks/>
          </p:cNvSpPr>
          <p:nvPr/>
        </p:nvSpPr>
        <p:spPr>
          <a:xfrm>
            <a:off x="4465855" y="4687649"/>
            <a:ext cx="4707112" cy="1752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en-US" sz="4000" dirty="0">
                <a:solidFill>
                  <a:srgbClr val="FFFF00"/>
                </a:solidFill>
                <a:latin typeface="+mn-lt"/>
              </a:rPr>
              <a:t>(Implicit)</a:t>
            </a:r>
          </a:p>
          <a:p>
            <a:pPr algn="r"/>
            <a:r>
              <a:rPr lang="en-US" altLang="en-US" sz="4000" dirty="0">
                <a:solidFill>
                  <a:srgbClr val="FFFF00"/>
                </a:solidFill>
                <a:latin typeface="+mn-lt"/>
              </a:rPr>
              <a:t>Assumptions</a:t>
            </a:r>
          </a:p>
          <a:p>
            <a:pPr algn="r"/>
            <a:r>
              <a:rPr lang="en-US" altLang="en-US" sz="4000" dirty="0">
                <a:solidFill>
                  <a:srgbClr val="FFFF00"/>
                </a:solidFill>
                <a:latin typeface="+mn-lt"/>
              </a:rPr>
              <a:t>in Clinical Trial</a:t>
            </a:r>
          </a:p>
          <a:p>
            <a:pPr algn="r"/>
            <a:r>
              <a:rPr lang="en-US" sz="4000" dirty="0">
                <a:solidFill>
                  <a:srgbClr val="FFFF00"/>
                </a:solidFill>
                <a:latin typeface="+mn-lt"/>
              </a:rPr>
              <a:t>Data Analysis</a:t>
            </a:r>
          </a:p>
        </p:txBody>
      </p:sp>
      <p:pic>
        <p:nvPicPr>
          <p:cNvPr id="36" name="Picture 2" descr="Group of people clipart clipartion com 2">
            <a:extLst>
              <a:ext uri="{FF2B5EF4-FFF2-40B4-BE49-F238E27FC236}">
                <a16:creationId xmlns:a16="http://schemas.microsoft.com/office/drawing/2014/main" id="{199C6543-2300-41C9-8200-0A34C6C09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73" y="1879172"/>
            <a:ext cx="3163989" cy="3047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1A5214B3-E06F-4CA6-BDC0-4616478E0748}"/>
              </a:ext>
            </a:extLst>
          </p:cNvPr>
          <p:cNvSpPr txBox="1"/>
          <p:nvPr/>
        </p:nvSpPr>
        <p:spPr>
          <a:xfrm>
            <a:off x="3739507" y="1795915"/>
            <a:ext cx="195708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dirty="0">
                <a:solidFill>
                  <a:schemeClr val="accent4"/>
                </a:solidFill>
              </a:rPr>
              <a:t>At Once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92536D4-CC6A-4148-9A2E-05D82D43E361}"/>
              </a:ext>
            </a:extLst>
          </p:cNvPr>
          <p:cNvSpPr txBox="1"/>
          <p:nvPr/>
        </p:nvSpPr>
        <p:spPr>
          <a:xfrm>
            <a:off x="1524000" y="4875779"/>
            <a:ext cx="195708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dirty="0"/>
              <a:t>One Site</a:t>
            </a:r>
          </a:p>
        </p:txBody>
      </p:sp>
    </p:spTree>
    <p:extLst>
      <p:ext uri="{BB962C8B-B14F-4D97-AF65-F5344CB8AC3E}">
        <p14:creationId xmlns:p14="http://schemas.microsoft.com/office/powerpoint/2010/main" val="2536940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0" grpId="0"/>
      <p:bldP spid="38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" name="Picture 18" descr="Related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558" y="3834015"/>
            <a:ext cx="2067477" cy="2201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Image result for blue silhouette picture of a pers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164" y="4634604"/>
            <a:ext cx="2876820" cy="2157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Cloud 46"/>
          <p:cNvSpPr/>
          <p:nvPr/>
        </p:nvSpPr>
        <p:spPr>
          <a:xfrm>
            <a:off x="3983195" y="260695"/>
            <a:ext cx="3197998" cy="1443915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68" name="Picture 44" descr="Related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555" y="3598211"/>
            <a:ext cx="1442411" cy="144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Image result for blue silhouette picture of a pers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0" y="4492624"/>
            <a:ext cx="82867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Image result for blue silhouette picture of a pers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278" y="1676400"/>
            <a:ext cx="1897506" cy="159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picture of a pers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262" y="4737828"/>
            <a:ext cx="1825625" cy="182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silhouette picture of a person standi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404" y="4005376"/>
            <a:ext cx="853686" cy="1859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Image result for blue silhouette picture of a perso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257" y="3122414"/>
            <a:ext cx="106870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8" descr="Image result for blue silhouette picture of a person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189" y="2331253"/>
            <a:ext cx="1657620" cy="124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163209" y="351797"/>
            <a:ext cx="286582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dirty="0">
                <a:solidFill>
                  <a:srgbClr val="002060"/>
                </a:solidFill>
              </a:rPr>
              <a:t>Outcome Data</a:t>
            </a:r>
          </a:p>
        </p:txBody>
      </p:sp>
      <p:cxnSp>
        <p:nvCxnSpPr>
          <p:cNvPr id="22" name="Straight Arrow Connector 21"/>
          <p:cNvCxnSpPr>
            <a:cxnSpLocks/>
          </p:cNvCxnSpPr>
          <p:nvPr/>
        </p:nvCxnSpPr>
        <p:spPr>
          <a:xfrm flipV="1">
            <a:off x="1986558" y="3268727"/>
            <a:ext cx="7129012" cy="3628866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1049812" y="1591360"/>
            <a:ext cx="3197998" cy="2868312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2795596" y="1676400"/>
            <a:ext cx="1978019" cy="2214338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4500544" y="1731078"/>
            <a:ext cx="736199" cy="1752495"/>
          </a:xfrm>
          <a:prstGeom prst="straightConnector1">
            <a:avLst/>
          </a:prstGeom>
          <a:ln w="57150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H="1" flipV="1">
            <a:off x="5624921" y="1742882"/>
            <a:ext cx="37774" cy="1301231"/>
          </a:xfrm>
          <a:prstGeom prst="straightConnector1">
            <a:avLst/>
          </a:prstGeom>
          <a:ln w="57150">
            <a:solidFill>
              <a:srgbClr val="00CC99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H="1" flipV="1">
            <a:off x="6371286" y="1667305"/>
            <a:ext cx="657828" cy="850023"/>
          </a:xfrm>
          <a:prstGeom prst="straightConnector1">
            <a:avLst/>
          </a:prstGeom>
          <a:ln w="57150">
            <a:solidFill>
              <a:srgbClr val="00FF99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 flipV="1">
            <a:off x="6720304" y="1425319"/>
            <a:ext cx="1486505" cy="890839"/>
          </a:xfrm>
          <a:prstGeom prst="straightConnector1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 rot="20078560">
            <a:off x="4549949" y="4898307"/>
            <a:ext cx="28194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dirty="0">
                <a:solidFill>
                  <a:schemeClr val="accent4"/>
                </a:solidFill>
              </a:rPr>
              <a:t>Time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654424" y="6469498"/>
            <a:ext cx="1170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May 2004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8054947" y="3882371"/>
            <a:ext cx="1170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May 2010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99969" y="6516109"/>
            <a:ext cx="732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Site A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1453" y="6528261"/>
            <a:ext cx="732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Site B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026082" y="5738696"/>
            <a:ext cx="732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Site D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639477" y="5837907"/>
            <a:ext cx="732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Site E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56383" y="4449938"/>
            <a:ext cx="732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Site C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028902" y="4935731"/>
            <a:ext cx="732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FF"/>
                </a:solidFill>
              </a:rPr>
              <a:t>Site F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273609" y="4308227"/>
            <a:ext cx="732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Site G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982117" y="3552749"/>
            <a:ext cx="732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Site A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8001081" y="2958377"/>
            <a:ext cx="732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Site B</a:t>
            </a:r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C2D45818-FD45-4874-BB69-029E907A8092}"/>
              </a:ext>
            </a:extLst>
          </p:cNvPr>
          <p:cNvSpPr/>
          <p:nvPr/>
        </p:nvSpPr>
        <p:spPr>
          <a:xfrm rot="10800000">
            <a:off x="28428" y="2730"/>
            <a:ext cx="5245180" cy="2906724"/>
          </a:xfrm>
          <a:prstGeom prst="triangle">
            <a:avLst>
              <a:gd name="adj" fmla="val 100000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itle 12"/>
          <p:cNvSpPr txBox="1">
            <a:spLocks/>
          </p:cNvSpPr>
          <p:nvPr/>
        </p:nvSpPr>
        <p:spPr>
          <a:xfrm>
            <a:off x="16644" y="28171"/>
            <a:ext cx="4483900" cy="163033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4000" dirty="0">
                <a:solidFill>
                  <a:srgbClr val="FFFF00"/>
                </a:solidFill>
                <a:latin typeface="+mn-lt"/>
              </a:rPr>
              <a:t>Reality of Clinical</a:t>
            </a:r>
          </a:p>
          <a:p>
            <a:r>
              <a:rPr lang="en-US" sz="4000" dirty="0">
                <a:solidFill>
                  <a:srgbClr val="FFFF00"/>
                </a:solidFill>
                <a:latin typeface="+mn-lt"/>
              </a:rPr>
              <a:t>Trial Data</a:t>
            </a:r>
          </a:p>
          <a:p>
            <a:r>
              <a:rPr lang="en-US" sz="4000" dirty="0">
                <a:solidFill>
                  <a:srgbClr val="FFFF00"/>
                </a:solidFill>
                <a:latin typeface="+mn-lt"/>
              </a:rPr>
              <a:t>Collection</a:t>
            </a:r>
          </a:p>
        </p:txBody>
      </p:sp>
      <p:pic>
        <p:nvPicPr>
          <p:cNvPr id="42" name="Picture 38" descr="Image result for blue silhouette picture of a person">
            <a:extLst>
              <a:ext uri="{FF2B5EF4-FFF2-40B4-BE49-F238E27FC236}">
                <a16:creationId xmlns:a16="http://schemas.microsoft.com/office/drawing/2014/main" id="{C7120F26-244F-4ED4-9C03-16D8A48F56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702" y="3333597"/>
            <a:ext cx="1657620" cy="124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8" descr="Image result for blue silhouette picture of a person">
            <a:extLst>
              <a:ext uri="{FF2B5EF4-FFF2-40B4-BE49-F238E27FC236}">
                <a16:creationId xmlns:a16="http://schemas.microsoft.com/office/drawing/2014/main" id="{35A2FB6C-833F-40E7-8BEB-1B67AF341B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374" y="3528827"/>
            <a:ext cx="1657620" cy="124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8" descr="Image result for blue silhouette picture of a person">
            <a:extLst>
              <a:ext uri="{FF2B5EF4-FFF2-40B4-BE49-F238E27FC236}">
                <a16:creationId xmlns:a16="http://schemas.microsoft.com/office/drawing/2014/main" id="{0814DE3B-7483-4C4C-9D87-E21E57D60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4164" y="1837030"/>
            <a:ext cx="1657620" cy="124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8" descr="Image result for blue silhouette picture of a person">
            <a:extLst>
              <a:ext uri="{FF2B5EF4-FFF2-40B4-BE49-F238E27FC236}">
                <a16:creationId xmlns:a16="http://schemas.microsoft.com/office/drawing/2014/main" id="{38DCCF4B-70AE-490B-B21A-330B71CCB1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446" y="3985670"/>
            <a:ext cx="2305596" cy="172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405B7CD4-863D-4FDB-95E0-0814DE44979D}"/>
              </a:ext>
            </a:extLst>
          </p:cNvPr>
          <p:cNvSpPr txBox="1"/>
          <p:nvPr/>
        </p:nvSpPr>
        <p:spPr>
          <a:xfrm>
            <a:off x="8504543" y="3086851"/>
            <a:ext cx="732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Site A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1EA0813-3932-431B-97FA-1938E1EA1B90}"/>
              </a:ext>
            </a:extLst>
          </p:cNvPr>
          <p:cNvSpPr txBox="1"/>
          <p:nvPr/>
        </p:nvSpPr>
        <p:spPr>
          <a:xfrm>
            <a:off x="5787503" y="4480936"/>
            <a:ext cx="732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Site A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09460D9-4F26-402B-9915-A4CAFB4A2229}"/>
              </a:ext>
            </a:extLst>
          </p:cNvPr>
          <p:cNvSpPr txBox="1"/>
          <p:nvPr/>
        </p:nvSpPr>
        <p:spPr>
          <a:xfrm>
            <a:off x="3634427" y="4656760"/>
            <a:ext cx="732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Site A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12A5033-824E-4483-B9CA-B1751FE0FD7B}"/>
              </a:ext>
            </a:extLst>
          </p:cNvPr>
          <p:cNvSpPr txBox="1"/>
          <p:nvPr/>
        </p:nvSpPr>
        <p:spPr>
          <a:xfrm>
            <a:off x="1678942" y="5580864"/>
            <a:ext cx="732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Site A</a:t>
            </a:r>
          </a:p>
        </p:txBody>
      </p:sp>
    </p:spTree>
    <p:extLst>
      <p:ext uri="{BB962C8B-B14F-4D97-AF65-F5344CB8AC3E}">
        <p14:creationId xmlns:p14="http://schemas.microsoft.com/office/powerpoint/2010/main" val="4157028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0" grpId="0"/>
      <p:bldP spid="58" grpId="0"/>
      <p:bldP spid="45" grpId="0"/>
      <p:bldP spid="61" grpId="0"/>
      <p:bldP spid="62" grpId="0"/>
      <p:bldP spid="63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50" grpId="0"/>
      <p:bldP spid="52" grpId="0"/>
      <p:bldP spid="54" grpId="0"/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4172"/>
          </a:xfrm>
        </p:spPr>
        <p:txBody>
          <a:bodyPr/>
          <a:lstStyle/>
          <a:p>
            <a:pPr algn="ctr"/>
            <a:r>
              <a:rPr lang="en-US" altLang="en-US" dirty="0">
                <a:solidFill>
                  <a:srgbClr val="FFFF00"/>
                </a:solidFill>
                <a:latin typeface="+mn-lt"/>
              </a:rPr>
              <a:t>Temporal Effects on Outcome Data</a:t>
            </a:r>
            <a:endParaRPr lang="en-US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38727" y="1600200"/>
            <a:ext cx="8229600" cy="4876800"/>
          </a:xfrm>
        </p:spPr>
        <p:txBody>
          <a:bodyPr>
            <a:noAutofit/>
          </a:bodyPr>
          <a:lstStyle/>
          <a:p>
            <a:pPr marL="228600" lvl="1">
              <a:spcAft>
                <a:spcPts val="450"/>
              </a:spcAft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chemeClr val="bg1"/>
                </a:solidFill>
              </a:rPr>
              <a:t>Examples of sources of variability that are related to time: </a:t>
            </a:r>
          </a:p>
          <a:p>
            <a:pPr marL="914400" lvl="2" indent="-457200">
              <a:spcAft>
                <a:spcPts val="450"/>
              </a:spcAft>
              <a:buSzPct val="90000"/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bg1"/>
                </a:solidFill>
              </a:rPr>
              <a:t>Learning curve among site personnel, magnified by high staff turnovers or infrequent subject enrollment</a:t>
            </a:r>
          </a:p>
          <a:p>
            <a:pPr marL="914400" lvl="2" indent="-457200">
              <a:spcAft>
                <a:spcPts val="450"/>
              </a:spcAft>
              <a:buSzPct val="90000"/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bg1"/>
                </a:solidFill>
              </a:rPr>
              <a:t>Trial fatigue among site personnel, especially in trials with difficult protocol or protracted recruitment</a:t>
            </a:r>
          </a:p>
          <a:p>
            <a:pPr marL="914400" lvl="2" indent="-457200">
              <a:spcAft>
                <a:spcPts val="450"/>
              </a:spcAft>
              <a:buSzPct val="90000"/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bg1"/>
                </a:solidFill>
              </a:rPr>
              <a:t>Dissemination of new study results, leading to loss of equipoise</a:t>
            </a:r>
          </a:p>
          <a:p>
            <a:pPr marL="914400" lvl="2" indent="-457200">
              <a:spcAft>
                <a:spcPts val="450"/>
              </a:spcAft>
              <a:buSzPct val="90000"/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bg1"/>
                </a:solidFill>
              </a:rPr>
              <a:t>Availability of a new drug or expiration of patents on an existing drug, affecting compliance</a:t>
            </a:r>
          </a:p>
        </p:txBody>
      </p:sp>
    </p:spTree>
    <p:extLst>
      <p:ext uri="{BB962C8B-B14F-4D97-AF65-F5344CB8AC3E}">
        <p14:creationId xmlns:p14="http://schemas.microsoft.com/office/powerpoint/2010/main" val="1865704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4172"/>
          </a:xfrm>
        </p:spPr>
        <p:txBody>
          <a:bodyPr/>
          <a:lstStyle/>
          <a:p>
            <a:pPr algn="ctr"/>
            <a:r>
              <a:rPr lang="en-US" altLang="en-US" dirty="0">
                <a:solidFill>
                  <a:srgbClr val="FFFF00"/>
                </a:solidFill>
                <a:latin typeface="+mn-lt"/>
              </a:rPr>
              <a:t>Temporal Effects on Outcome Data</a:t>
            </a:r>
            <a:endParaRPr lang="en-US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3352800"/>
          </a:xfrm>
        </p:spPr>
        <p:txBody>
          <a:bodyPr>
            <a:noAutofit/>
          </a:bodyPr>
          <a:lstStyle/>
          <a:p>
            <a:pPr marL="228600" lvl="1">
              <a:spcAft>
                <a:spcPts val="450"/>
              </a:spcAft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chemeClr val="bg1"/>
                </a:solidFill>
              </a:rPr>
              <a:t>Temporal effects on the outcome may not be easily, if at all, ascertainable or accountable.</a:t>
            </a:r>
          </a:p>
          <a:p>
            <a:pPr marL="228600" lvl="1">
              <a:spcAft>
                <a:spcPts val="450"/>
              </a:spcAft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chemeClr val="bg1"/>
                </a:solidFill>
              </a:rPr>
              <a:t>Problematic for interim analyses.</a:t>
            </a:r>
          </a:p>
          <a:p>
            <a:pPr marL="228600" lvl="1">
              <a:spcAft>
                <a:spcPts val="450"/>
              </a:spcAft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chemeClr val="bg1"/>
                </a:solidFill>
              </a:rPr>
              <a:t>Key assumption at the time of interim analysis – future subjects’ outcome data are more or less similar to the those of subjects we have enrolled to date.</a:t>
            </a:r>
          </a:p>
          <a:p>
            <a:pPr marL="228600" lvl="1">
              <a:spcAft>
                <a:spcPts val="450"/>
              </a:spcAft>
              <a:buFont typeface="Wingdings" panose="05000000000000000000" pitchFamily="2" charset="2"/>
              <a:buChar char="§"/>
            </a:pPr>
            <a:endParaRPr lang="en-US" altLang="en-US" sz="2800" dirty="0">
              <a:solidFill>
                <a:schemeClr val="bg1"/>
              </a:solidFill>
            </a:endParaRPr>
          </a:p>
          <a:p>
            <a:pPr marL="342797" lvl="1" indent="0">
              <a:spcAft>
                <a:spcPts val="450"/>
              </a:spcAft>
              <a:buNone/>
            </a:pPr>
            <a:endParaRPr lang="en-US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881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4172"/>
          </a:xfrm>
        </p:spPr>
        <p:txBody>
          <a:bodyPr/>
          <a:lstStyle/>
          <a:p>
            <a:pPr algn="ctr"/>
            <a:r>
              <a:rPr lang="en-US" altLang="en-US" dirty="0">
                <a:solidFill>
                  <a:srgbClr val="FFFF00"/>
                </a:solidFill>
                <a:latin typeface="+mn-lt"/>
              </a:rPr>
              <a:t>Interim Analysis</a:t>
            </a:r>
            <a:endParaRPr lang="en-US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Autofit/>
          </a:bodyPr>
          <a:lstStyle/>
          <a:p>
            <a:pPr>
              <a:spcAft>
                <a:spcPts val="450"/>
              </a:spcAft>
              <a:buFont typeface="Wingdings" panose="05000000000000000000" pitchFamily="2" charset="2"/>
              <a:buChar char="§"/>
            </a:pPr>
            <a:r>
              <a:rPr lang="en-US" altLang="en-US" dirty="0">
                <a:solidFill>
                  <a:schemeClr val="bg1"/>
                </a:solidFill>
              </a:rPr>
              <a:t>Interim analyses in RCTs  are now very common and often considered necessary for ethical and financial reasons – unlikely to go away.</a:t>
            </a:r>
          </a:p>
          <a:p>
            <a:pPr>
              <a:spcAft>
                <a:spcPts val="450"/>
              </a:spcAft>
              <a:buFont typeface="Wingdings" panose="05000000000000000000" pitchFamily="2" charset="2"/>
              <a:buChar char="§"/>
            </a:pPr>
            <a:r>
              <a:rPr lang="en-US" altLang="en-US" dirty="0">
                <a:solidFill>
                  <a:schemeClr val="bg1"/>
                </a:solidFill>
              </a:rPr>
              <a:t>Timing of interim analysis, particularly the first look, is important because of high variability in the outcomes early in the study.</a:t>
            </a:r>
          </a:p>
          <a:p>
            <a:pPr>
              <a:spcAft>
                <a:spcPts val="450"/>
              </a:spcAft>
              <a:buFont typeface="Wingdings" panose="05000000000000000000" pitchFamily="2" charset="2"/>
              <a:buChar char="§"/>
            </a:pPr>
            <a:r>
              <a:rPr lang="en-US" altLang="en-US" dirty="0">
                <a:solidFill>
                  <a:schemeClr val="bg1"/>
                </a:solidFill>
              </a:rPr>
              <a:t>Stopping on a random high or low, as well as in the midst of some temporal trend, may lead to erroneous conclusions about the treatment effect.</a:t>
            </a:r>
          </a:p>
        </p:txBody>
      </p:sp>
    </p:spTree>
    <p:extLst>
      <p:ext uri="{BB962C8B-B14F-4D97-AF65-F5344CB8AC3E}">
        <p14:creationId xmlns:p14="http://schemas.microsoft.com/office/powerpoint/2010/main" val="685996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2">
            <a:extLst>
              <a:ext uri="{FF2B5EF4-FFF2-40B4-BE49-F238E27FC236}">
                <a16:creationId xmlns:a16="http://schemas.microsoft.com/office/drawing/2014/main" id="{DE8DCF71-FE13-4AA1-A6A0-8F009F1DE70B}"/>
              </a:ext>
            </a:extLst>
          </p:cNvPr>
          <p:cNvSpPr txBox="1">
            <a:spLocks/>
          </p:cNvSpPr>
          <p:nvPr/>
        </p:nvSpPr>
        <p:spPr>
          <a:xfrm>
            <a:off x="457200" y="228600"/>
            <a:ext cx="82296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FFFF00"/>
                </a:solidFill>
                <a:latin typeface="+mn-lt"/>
              </a:rPr>
              <a:t>Two Motivating Examples</a:t>
            </a:r>
          </a:p>
        </p:txBody>
      </p:sp>
      <p:sp>
        <p:nvSpPr>
          <p:cNvPr id="10" name="Content Placeholder 13">
            <a:extLst>
              <a:ext uri="{FF2B5EF4-FFF2-40B4-BE49-F238E27FC236}">
                <a16:creationId xmlns:a16="http://schemas.microsoft.com/office/drawing/2014/main" id="{A909732E-18E8-4721-B6F6-B4303C3D5C61}"/>
              </a:ext>
            </a:extLst>
          </p:cNvPr>
          <p:cNvSpPr txBox="1">
            <a:spLocks/>
          </p:cNvSpPr>
          <p:nvPr/>
        </p:nvSpPr>
        <p:spPr>
          <a:xfrm>
            <a:off x="847436" y="1236627"/>
            <a:ext cx="7467600" cy="51089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5563" lvl="1" algn="l">
              <a:spcAft>
                <a:spcPts val="450"/>
              </a:spcAft>
              <a:buClr>
                <a:schemeClr val="bg1"/>
              </a:buClr>
            </a:pPr>
            <a:endParaRPr lang="en-US" altLang="en-US" sz="2800" dirty="0">
              <a:solidFill>
                <a:schemeClr val="bg1"/>
              </a:solidFill>
            </a:endParaRPr>
          </a:p>
        </p:txBody>
      </p:sp>
      <p:pic>
        <p:nvPicPr>
          <p:cNvPr id="2050" name="Picture 2" descr="Image result for photo of ischemic stroke">
            <a:extLst>
              <a:ext uri="{FF2B5EF4-FFF2-40B4-BE49-F238E27FC236}">
                <a16:creationId xmlns:a16="http://schemas.microsoft.com/office/drawing/2014/main" id="{6C7C213F-1E53-4DA2-9A2A-702CEF7547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836" y="1696816"/>
            <a:ext cx="7315200" cy="362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EAABE66-F6BB-4B8A-9065-95D9867224C0}"/>
              </a:ext>
            </a:extLst>
          </p:cNvPr>
          <p:cNvSpPr txBox="1"/>
          <p:nvPr/>
        </p:nvSpPr>
        <p:spPr>
          <a:xfrm>
            <a:off x="466436" y="5394118"/>
            <a:ext cx="822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Interventional Management of Stroke (IMS-III)</a:t>
            </a:r>
          </a:p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Albumin in Acute Stroke – Part 2 (ALIAS)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014BAC-7E8E-4CA4-A18F-EEF698EB689E}"/>
              </a:ext>
            </a:extLst>
          </p:cNvPr>
          <p:cNvSpPr txBox="1"/>
          <p:nvPr/>
        </p:nvSpPr>
        <p:spPr>
          <a:xfrm>
            <a:off x="999836" y="1236627"/>
            <a:ext cx="7315200" cy="954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Trials to test treatments that result in “good” functional outcome after ischemic stroke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47A4431-5911-415C-8938-88B8B6A98832}"/>
              </a:ext>
            </a:extLst>
          </p:cNvPr>
          <p:cNvSpPr/>
          <p:nvPr/>
        </p:nvSpPr>
        <p:spPr>
          <a:xfrm>
            <a:off x="4904509" y="1905946"/>
            <a:ext cx="3352800" cy="3505201"/>
          </a:xfrm>
          <a:prstGeom prst="ellipse">
            <a:avLst/>
          </a:prstGeom>
          <a:noFill/>
          <a:ln w="5715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339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6|6|1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3912</TotalTime>
  <Words>961</Words>
  <Application>Microsoft Office PowerPoint</Application>
  <PresentationFormat>On-screen Show (4:3)</PresentationFormat>
  <Paragraphs>149</Paragraphs>
  <Slides>22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Arial</vt:lpstr>
      <vt:lpstr>Calibri</vt:lpstr>
      <vt:lpstr>Calibri Light</vt:lpstr>
      <vt:lpstr>Century Gothic</vt:lpstr>
      <vt:lpstr>Courier New</vt:lpstr>
      <vt:lpstr>Symbol</vt:lpstr>
      <vt:lpstr>Verdana</vt:lpstr>
      <vt:lpstr>Wingdings</vt:lpstr>
      <vt:lpstr>Wingdings 3</vt:lpstr>
      <vt:lpstr>Office Theme</vt:lpstr>
      <vt:lpstr>39th Annual Meeting of the  Society for Clinical Trials</vt:lpstr>
      <vt:lpstr>Premise and   Motivating Examples</vt:lpstr>
      <vt:lpstr>PowerPoint Presentation</vt:lpstr>
      <vt:lpstr>PowerPoint Presentation</vt:lpstr>
      <vt:lpstr>PowerPoint Presentation</vt:lpstr>
      <vt:lpstr>Temporal Effects on Outcome Data</vt:lpstr>
      <vt:lpstr>Temporal Effects on Outcome Data</vt:lpstr>
      <vt:lpstr>Interim Analysis</vt:lpstr>
      <vt:lpstr>PowerPoint Presentation</vt:lpstr>
      <vt:lpstr>PowerPoint Presentation</vt:lpstr>
      <vt:lpstr>A Tale of Two Studies</vt:lpstr>
      <vt:lpstr>Subject and Site Enrollment</vt:lpstr>
      <vt:lpstr>Subject and Site Enrollment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ATACH II</vt:lpstr>
    </vt:vector>
  </TitlesOfParts>
  <Company>Medical University of South Carolina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Adaptive Timing of First Interim Analysis Design</dc:title>
  <dc:creator>Yuko Palesch</dc:creator>
  <cp:lastModifiedBy>Yuko Palesch</cp:lastModifiedBy>
  <cp:revision>118</cp:revision>
  <dcterms:created xsi:type="dcterms:W3CDTF">2018-04-17T13:51:00Z</dcterms:created>
  <dcterms:modified xsi:type="dcterms:W3CDTF">2018-05-21T14:32:47Z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74067800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